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22_CD81D3E.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xml" ContentType="application/inkml+xml"/>
  <Override PartName="/ppt/ink/ink2.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3648" r:id="rId4"/>
  </p:sldMasterIdLst>
  <p:notesMasterIdLst>
    <p:notesMasterId r:id="rId44"/>
  </p:notesMasterIdLst>
  <p:sldIdLst>
    <p:sldId id="256" r:id="rId5"/>
    <p:sldId id="311" r:id="rId6"/>
    <p:sldId id="310" r:id="rId7"/>
    <p:sldId id="305" r:id="rId8"/>
    <p:sldId id="304" r:id="rId9"/>
    <p:sldId id="260" r:id="rId10"/>
    <p:sldId id="262" r:id="rId11"/>
    <p:sldId id="263" r:id="rId12"/>
    <p:sldId id="318" r:id="rId13"/>
    <p:sldId id="290" r:id="rId14"/>
    <p:sldId id="265" r:id="rId15"/>
    <p:sldId id="292" r:id="rId16"/>
    <p:sldId id="267" r:id="rId17"/>
    <p:sldId id="269" r:id="rId18"/>
    <p:sldId id="270" r:id="rId19"/>
    <p:sldId id="271" r:id="rId20"/>
    <p:sldId id="306" r:id="rId21"/>
    <p:sldId id="272" r:id="rId22"/>
    <p:sldId id="313" r:id="rId23"/>
    <p:sldId id="273" r:id="rId24"/>
    <p:sldId id="274" r:id="rId25"/>
    <p:sldId id="275" r:id="rId26"/>
    <p:sldId id="309" r:id="rId27"/>
    <p:sldId id="277" r:id="rId28"/>
    <p:sldId id="293" r:id="rId29"/>
    <p:sldId id="294" r:id="rId30"/>
    <p:sldId id="312" r:id="rId31"/>
    <p:sldId id="283" r:id="rId32"/>
    <p:sldId id="296" r:id="rId33"/>
    <p:sldId id="284" r:id="rId34"/>
    <p:sldId id="297" r:id="rId35"/>
    <p:sldId id="285" r:id="rId36"/>
    <p:sldId id="316" r:id="rId37"/>
    <p:sldId id="286" r:id="rId38"/>
    <p:sldId id="300" r:id="rId39"/>
    <p:sldId id="315" r:id="rId40"/>
    <p:sldId id="287" r:id="rId41"/>
    <p:sldId id="288" r:id="rId42"/>
    <p:sldId id="317"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F7E1BB-214C-022F-8372-DB9741235A62}" name="Eric Terry" initials="ET" userId="S::er703563@ucf.edu::7b404739-bbcc-43b3-8f9c-a6caacb622d9" providerId="AD"/>
  <p188:author id="{A8EC30BE-FA2A-8EAD-3167-02772E96B4F4}" name="Nickolas Brandenburg" initials="NB" userId="S::ni249384@ucf.edu::58e39243-af02-4ead-90cf-df078d54dbe4" providerId="AD"/>
  <p188:author id="{37172ECA-2110-B276-23CF-CADBB4BC3B6D}" name="Alexis Mui" initials="AM" userId="S::al980329@ucf.edu::d26b1075-0201-4cac-a685-3e9073649008" providerId="AD"/>
  <p188:author id="{DE46CBDD-48B9-2F66-4B96-02AE4F3F9C56}" name="Lakshmi Katravulapalli" initials="LK" userId="S::la107149@ucf.edu::b1ccc3a5-c2d7-4f13-8098-816a1592a8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31E349-87C1-4D1D-A99E-1975A781F9E8}" v="342" dt="2025-04-15T17:09:46.669"/>
    <p1510:client id="{58C6ACF3-CFFA-410F-A285-415A1E8D5580}" v="252" dt="2025-04-15T16:40:12.0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40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22_CD81D3E.xml><?xml version="1.0" encoding="utf-8"?>
<p188:cmLst xmlns:a="http://schemas.openxmlformats.org/drawingml/2006/main" xmlns:r="http://schemas.openxmlformats.org/officeDocument/2006/relationships" xmlns:p188="http://schemas.microsoft.com/office/powerpoint/2018/8/main">
  <p188:cm id="{61B337C5-8069-468E-87AB-2B5BEFA0D80D}" authorId="{0AF7E1BB-214C-022F-8372-DB9741235A62}" created="2025-02-15T04:06:48.017">
    <pc:sldMkLst xmlns:pc="http://schemas.microsoft.com/office/powerpoint/2013/main/command">
      <pc:docMk/>
      <pc:sldMk cId="215489854" sldId="290"/>
    </pc:sldMkLst>
    <p188:txBody>
      <a:bodyPr/>
      <a:lstStyle/>
      <a:p>
        <a:r>
          <a:rPr lang="en-US"/>
          <a:t>we should add in the updated drawings on how the safe will look, especially when it comes to how were doing the lock</a:t>
        </a:r>
      </a:p>
    </p188:txBody>
    <p188:extLst>
      <p:ext xmlns:p="http://schemas.openxmlformats.org/presentationml/2006/main" uri="{57CB4572-C831-44C2-8A1C-0ADB6CCDFE69}">
        <p223:reactions xmlns:p223="http://schemas.microsoft.com/office/powerpoint/2022/03/main">
          <p223:rxn type="👍">
            <p223:instance time="2025-02-15T20:48:26.723" authorId="{DE46CBDD-48B9-2F66-4B96-02AE4F3F9C56}"/>
          </p223:rxn>
        </p223:reactions>
      </p:ext>
    </p188:extLst>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8T17:42:14.20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1,'2177'0,"-2158"1,36 6,7 1,225-6,-147-4,189 2,-328 0,2 0,-1 0,1 0,0 0,-1 0,1 0,-1 1,1-1,-1 1,1 0,-1 0,1-1,-1 2,1-1,2 2,3 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8T17:42:31.31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0,'3152'0,"-3150"0,24 2,-26-2,1 0,0 0,-1 0,1 0,-1 1,1-1,-1 0,1 0,-1 0,1 0,-1 1,0-1,1 0,-1 0,1 1,-1-1,1 0,-1 1,0-1,1 1,-1-1,0 0,1 1,-1-1,0 1,0-1,1 1,-1-1,0 1,0-1,0 1,0-1,0 1,0-1,0 1,0-1,0 1,0-1,0 1,0 0,-3 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E1C160-E5B7-4CB5-B272-DF2CF941C3BE}"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36BDB8-D3AA-415E-A752-D8B62B7073DA}" type="slidenum">
              <a:rPr lang="en-US" smtClean="0"/>
              <a:t>‹#›</a:t>
            </a:fld>
            <a:endParaRPr lang="en-US"/>
          </a:p>
        </p:txBody>
      </p:sp>
    </p:spTree>
    <p:extLst>
      <p:ext uri="{BB962C8B-B14F-4D97-AF65-F5344CB8AC3E}">
        <p14:creationId xmlns:p14="http://schemas.microsoft.com/office/powerpoint/2010/main" val="1046265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mailto:smartsafesd1@gmail.co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Eric</a:t>
            </a:r>
          </a:p>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1</a:t>
            </a:fld>
            <a:endParaRPr lang="en-US"/>
          </a:p>
        </p:txBody>
      </p:sp>
    </p:spTree>
    <p:extLst>
      <p:ext uri="{BB962C8B-B14F-4D97-AF65-F5344CB8AC3E}">
        <p14:creationId xmlns:p14="http://schemas.microsoft.com/office/powerpoint/2010/main" val="2351154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a:p>
            <a:endParaRPr lang="en-US"/>
          </a:p>
          <a:p>
            <a:r>
              <a:rPr lang="en-US"/>
              <a:t>-removed whiteboard pic</a:t>
            </a:r>
          </a:p>
          <a:p>
            <a:r>
              <a:rPr lang="en-US"/>
              <a:t>-add final pic of physical safe?</a:t>
            </a:r>
          </a:p>
        </p:txBody>
      </p:sp>
      <p:sp>
        <p:nvSpPr>
          <p:cNvPr id="4" name="Slide Number Placeholder 3"/>
          <p:cNvSpPr>
            <a:spLocks noGrp="1"/>
          </p:cNvSpPr>
          <p:nvPr>
            <p:ph type="sldNum" sz="quarter" idx="5"/>
          </p:nvPr>
        </p:nvSpPr>
        <p:spPr/>
        <p:txBody>
          <a:bodyPr/>
          <a:lstStyle/>
          <a:p>
            <a:fld id="{BF36BDB8-D3AA-415E-A752-D8B62B7073DA}" type="slidenum">
              <a:rPr lang="en-US" smtClean="0"/>
              <a:t>10</a:t>
            </a:fld>
            <a:endParaRPr lang="en-US"/>
          </a:p>
        </p:txBody>
      </p:sp>
    </p:spTree>
    <p:extLst>
      <p:ext uri="{BB962C8B-B14F-4D97-AF65-F5344CB8AC3E}">
        <p14:creationId xmlns:p14="http://schemas.microsoft.com/office/powerpoint/2010/main" val="539745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Eric</a:t>
            </a:r>
          </a:p>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11</a:t>
            </a:fld>
            <a:endParaRPr lang="en-US"/>
          </a:p>
        </p:txBody>
      </p:sp>
    </p:spTree>
    <p:extLst>
      <p:ext uri="{BB962C8B-B14F-4D97-AF65-F5344CB8AC3E}">
        <p14:creationId xmlns:p14="http://schemas.microsoft.com/office/powerpoint/2010/main" val="3315167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Lakshmi</a:t>
            </a:r>
          </a:p>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12</a:t>
            </a:fld>
            <a:endParaRPr lang="en-US"/>
          </a:p>
        </p:txBody>
      </p:sp>
    </p:spTree>
    <p:extLst>
      <p:ext uri="{BB962C8B-B14F-4D97-AF65-F5344CB8AC3E}">
        <p14:creationId xmlns:p14="http://schemas.microsoft.com/office/powerpoint/2010/main" val="3966509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Alexis</a:t>
            </a:r>
          </a:p>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13</a:t>
            </a:fld>
            <a:endParaRPr lang="en-US"/>
          </a:p>
        </p:txBody>
      </p:sp>
    </p:spTree>
    <p:extLst>
      <p:ext uri="{BB962C8B-B14F-4D97-AF65-F5344CB8AC3E}">
        <p14:creationId xmlns:p14="http://schemas.microsoft.com/office/powerpoint/2010/main" val="896725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Alexis</a:t>
            </a:r>
          </a:p>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14</a:t>
            </a:fld>
            <a:endParaRPr lang="en-US"/>
          </a:p>
        </p:txBody>
      </p:sp>
    </p:spTree>
    <p:extLst>
      <p:ext uri="{BB962C8B-B14F-4D97-AF65-F5344CB8AC3E}">
        <p14:creationId xmlns:p14="http://schemas.microsoft.com/office/powerpoint/2010/main" val="831399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15</a:t>
            </a:fld>
            <a:endParaRPr lang="en-US"/>
          </a:p>
        </p:txBody>
      </p:sp>
    </p:spTree>
    <p:extLst>
      <p:ext uri="{BB962C8B-B14F-4D97-AF65-F5344CB8AC3E}">
        <p14:creationId xmlns:p14="http://schemas.microsoft.com/office/powerpoint/2010/main" val="2215683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16</a:t>
            </a:fld>
            <a:endParaRPr lang="en-US"/>
          </a:p>
        </p:txBody>
      </p:sp>
    </p:spTree>
    <p:extLst>
      <p:ext uri="{BB962C8B-B14F-4D97-AF65-F5344CB8AC3E}">
        <p14:creationId xmlns:p14="http://schemas.microsoft.com/office/powerpoint/2010/main" val="1146010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17</a:t>
            </a:fld>
            <a:endParaRPr lang="en-US"/>
          </a:p>
        </p:txBody>
      </p:sp>
    </p:spTree>
    <p:extLst>
      <p:ext uri="{BB962C8B-B14F-4D97-AF65-F5344CB8AC3E}">
        <p14:creationId xmlns:p14="http://schemas.microsoft.com/office/powerpoint/2010/main" val="3855128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Alexis</a:t>
            </a:r>
          </a:p>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18</a:t>
            </a:fld>
            <a:endParaRPr lang="en-US"/>
          </a:p>
        </p:txBody>
      </p:sp>
    </p:spTree>
    <p:extLst>
      <p:ext uri="{BB962C8B-B14F-4D97-AF65-F5344CB8AC3E}">
        <p14:creationId xmlns:p14="http://schemas.microsoft.com/office/powerpoint/2010/main" val="3271028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19</a:t>
            </a:fld>
            <a:endParaRPr lang="en-US"/>
          </a:p>
        </p:txBody>
      </p:sp>
    </p:spTree>
    <p:extLst>
      <p:ext uri="{BB962C8B-B14F-4D97-AF65-F5344CB8AC3E}">
        <p14:creationId xmlns:p14="http://schemas.microsoft.com/office/powerpoint/2010/main" val="749870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87F2D-CCB7-74E3-1C42-10292250D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F50492-880E-D41E-41BE-DCE5BA9725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CD4BE4-32F1-1296-CC04-707F1C0774B7}"/>
              </a:ext>
            </a:extLst>
          </p:cNvPr>
          <p:cNvSpPr>
            <a:spLocks noGrp="1"/>
          </p:cNvSpPr>
          <p:nvPr>
            <p:ph type="body" idx="1"/>
          </p:nvPr>
        </p:nvSpPr>
        <p:spPr/>
        <p:txBody>
          <a:bodyPr/>
          <a:lstStyle/>
          <a:p>
            <a:r>
              <a:rPr lang="en-US"/>
              <a:t>Speaker: Everyone</a:t>
            </a:r>
          </a:p>
          <a:p>
            <a:r>
              <a:rPr lang="en-US"/>
              <a:t>DONE</a:t>
            </a:r>
          </a:p>
          <a:p>
            <a:r>
              <a:rPr lang="en-US"/>
              <a:t>Our team members are eric</a:t>
            </a:r>
          </a:p>
        </p:txBody>
      </p:sp>
      <p:sp>
        <p:nvSpPr>
          <p:cNvPr id="4" name="Slide Number Placeholder 3">
            <a:extLst>
              <a:ext uri="{FF2B5EF4-FFF2-40B4-BE49-F238E27FC236}">
                <a16:creationId xmlns:a16="http://schemas.microsoft.com/office/drawing/2014/main" id="{02836C06-B572-A646-C364-5698C929EE65}"/>
              </a:ext>
            </a:extLst>
          </p:cNvPr>
          <p:cNvSpPr>
            <a:spLocks noGrp="1"/>
          </p:cNvSpPr>
          <p:nvPr>
            <p:ph type="sldNum" sz="quarter" idx="5"/>
          </p:nvPr>
        </p:nvSpPr>
        <p:spPr/>
        <p:txBody>
          <a:bodyPr/>
          <a:lstStyle/>
          <a:p>
            <a:fld id="{BF36BDB8-D3AA-415E-A752-D8B62B7073DA}" type="slidenum">
              <a:rPr lang="en-US" smtClean="0"/>
              <a:t>2</a:t>
            </a:fld>
            <a:endParaRPr lang="en-US"/>
          </a:p>
        </p:txBody>
      </p:sp>
    </p:spTree>
    <p:extLst>
      <p:ext uri="{BB962C8B-B14F-4D97-AF65-F5344CB8AC3E}">
        <p14:creationId xmlns:p14="http://schemas.microsoft.com/office/powerpoint/2010/main" val="290080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Eric</a:t>
            </a:r>
          </a:p>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20</a:t>
            </a:fld>
            <a:endParaRPr lang="en-US"/>
          </a:p>
        </p:txBody>
      </p:sp>
    </p:spTree>
    <p:extLst>
      <p:ext uri="{BB962C8B-B14F-4D97-AF65-F5344CB8AC3E}">
        <p14:creationId xmlns:p14="http://schemas.microsoft.com/office/powerpoint/2010/main" val="3533601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Alexis</a:t>
            </a:r>
          </a:p>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21</a:t>
            </a:fld>
            <a:endParaRPr lang="en-US"/>
          </a:p>
        </p:txBody>
      </p:sp>
    </p:spTree>
    <p:extLst>
      <p:ext uri="{BB962C8B-B14F-4D97-AF65-F5344CB8AC3E}">
        <p14:creationId xmlns:p14="http://schemas.microsoft.com/office/powerpoint/2010/main" val="733092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Eric</a:t>
            </a:r>
          </a:p>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22</a:t>
            </a:fld>
            <a:endParaRPr lang="en-US"/>
          </a:p>
        </p:txBody>
      </p:sp>
    </p:spTree>
    <p:extLst>
      <p:ext uri="{BB962C8B-B14F-4D97-AF65-F5344CB8AC3E}">
        <p14:creationId xmlns:p14="http://schemas.microsoft.com/office/powerpoint/2010/main" val="698627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23</a:t>
            </a:fld>
            <a:endParaRPr lang="en-US"/>
          </a:p>
        </p:txBody>
      </p:sp>
    </p:spTree>
    <p:extLst>
      <p:ext uri="{BB962C8B-B14F-4D97-AF65-F5344CB8AC3E}">
        <p14:creationId xmlns:p14="http://schemas.microsoft.com/office/powerpoint/2010/main" val="1145164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 mention</a:t>
            </a:r>
          </a:p>
          <a:p>
            <a:r>
              <a:rPr lang="en-US"/>
              <a:t>DONE async web server library) (mention what the website will be used for aka entering user’s email)</a:t>
            </a:r>
          </a:p>
        </p:txBody>
      </p:sp>
      <p:sp>
        <p:nvSpPr>
          <p:cNvPr id="4" name="Slide Number Placeholder 3"/>
          <p:cNvSpPr>
            <a:spLocks noGrp="1"/>
          </p:cNvSpPr>
          <p:nvPr>
            <p:ph type="sldNum" sz="quarter" idx="5"/>
          </p:nvPr>
        </p:nvSpPr>
        <p:spPr/>
        <p:txBody>
          <a:bodyPr/>
          <a:lstStyle/>
          <a:p>
            <a:fld id="{BF36BDB8-D3AA-415E-A752-D8B62B7073DA}" type="slidenum">
              <a:rPr lang="en-US" smtClean="0"/>
              <a:t>24</a:t>
            </a:fld>
            <a:endParaRPr lang="en-US"/>
          </a:p>
        </p:txBody>
      </p:sp>
    </p:spTree>
    <p:extLst>
      <p:ext uri="{BB962C8B-B14F-4D97-AF65-F5344CB8AC3E}">
        <p14:creationId xmlns:p14="http://schemas.microsoft.com/office/powerpoint/2010/main" val="2693694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Lakshmi</a:t>
            </a:r>
          </a:p>
          <a:p>
            <a:r>
              <a:rPr lang="en-US"/>
              <a:t>(maybe add a slide for software libraries if need be)</a:t>
            </a:r>
          </a:p>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25</a:t>
            </a:fld>
            <a:endParaRPr lang="en-US"/>
          </a:p>
        </p:txBody>
      </p:sp>
    </p:spTree>
    <p:extLst>
      <p:ext uri="{BB962C8B-B14F-4D97-AF65-F5344CB8AC3E}">
        <p14:creationId xmlns:p14="http://schemas.microsoft.com/office/powerpoint/2010/main" val="3614256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Lakshmi – mention security protocols, fast email delivery</a:t>
            </a:r>
          </a:p>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26</a:t>
            </a:fld>
            <a:endParaRPr lang="en-US"/>
          </a:p>
        </p:txBody>
      </p:sp>
    </p:spTree>
    <p:extLst>
      <p:ext uri="{BB962C8B-B14F-4D97-AF65-F5344CB8AC3E}">
        <p14:creationId xmlns:p14="http://schemas.microsoft.com/office/powerpoint/2010/main" val="4041151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27</a:t>
            </a:fld>
            <a:endParaRPr lang="en-US"/>
          </a:p>
        </p:txBody>
      </p:sp>
    </p:spTree>
    <p:extLst>
      <p:ext uri="{BB962C8B-B14F-4D97-AF65-F5344CB8AC3E}">
        <p14:creationId xmlns:p14="http://schemas.microsoft.com/office/powerpoint/2010/main" val="3806064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Eric/Alexis</a:t>
            </a:r>
          </a:p>
          <a:p>
            <a:r>
              <a:rPr lang="en-US"/>
              <a:t>Update if need be -DONE</a:t>
            </a:r>
          </a:p>
        </p:txBody>
      </p:sp>
      <p:sp>
        <p:nvSpPr>
          <p:cNvPr id="4" name="Slide Number Placeholder 3"/>
          <p:cNvSpPr>
            <a:spLocks noGrp="1"/>
          </p:cNvSpPr>
          <p:nvPr>
            <p:ph type="sldNum" sz="quarter" idx="5"/>
          </p:nvPr>
        </p:nvSpPr>
        <p:spPr/>
        <p:txBody>
          <a:bodyPr/>
          <a:lstStyle/>
          <a:p>
            <a:fld id="{BF36BDB8-D3AA-415E-A752-D8B62B7073DA}" type="slidenum">
              <a:rPr lang="en-US" smtClean="0"/>
              <a:t>28</a:t>
            </a:fld>
            <a:endParaRPr lang="en-US"/>
          </a:p>
        </p:txBody>
      </p:sp>
    </p:spTree>
    <p:extLst>
      <p:ext uri="{BB962C8B-B14F-4D97-AF65-F5344CB8AC3E}">
        <p14:creationId xmlns:p14="http://schemas.microsoft.com/office/powerpoint/2010/main" val="1835973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77B35-A69B-6EEB-657A-BDDFA3EDA1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74C08-7CFF-ADB7-3024-630D83175C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5CC41B-721F-3334-9810-427195678029}"/>
              </a:ext>
            </a:extLst>
          </p:cNvPr>
          <p:cNvSpPr>
            <a:spLocks noGrp="1"/>
          </p:cNvSpPr>
          <p:nvPr>
            <p:ph type="body" idx="1"/>
          </p:nvPr>
        </p:nvSpPr>
        <p:spPr/>
        <p:txBody>
          <a:bodyPr/>
          <a:lstStyle/>
          <a:p>
            <a:r>
              <a:rPr lang="en-US"/>
              <a:t>Eric/Alexis</a:t>
            </a:r>
          </a:p>
          <a:p>
            <a:r>
              <a:rPr lang="en-US"/>
              <a:t>DONE- Update if need be </a:t>
            </a:r>
          </a:p>
        </p:txBody>
      </p:sp>
      <p:sp>
        <p:nvSpPr>
          <p:cNvPr id="4" name="Slide Number Placeholder 3">
            <a:extLst>
              <a:ext uri="{FF2B5EF4-FFF2-40B4-BE49-F238E27FC236}">
                <a16:creationId xmlns:a16="http://schemas.microsoft.com/office/drawing/2014/main" id="{037D786A-216E-9726-6193-54AC93ACD059}"/>
              </a:ext>
            </a:extLst>
          </p:cNvPr>
          <p:cNvSpPr>
            <a:spLocks noGrp="1"/>
          </p:cNvSpPr>
          <p:nvPr>
            <p:ph type="sldNum" sz="quarter" idx="5"/>
          </p:nvPr>
        </p:nvSpPr>
        <p:spPr/>
        <p:txBody>
          <a:bodyPr/>
          <a:lstStyle/>
          <a:p>
            <a:fld id="{BF36BDB8-D3AA-415E-A752-D8B62B7073DA}" type="slidenum">
              <a:rPr lang="en-US" smtClean="0"/>
              <a:t>29</a:t>
            </a:fld>
            <a:endParaRPr lang="en-US"/>
          </a:p>
        </p:txBody>
      </p:sp>
    </p:spTree>
    <p:extLst>
      <p:ext uri="{BB962C8B-B14F-4D97-AF65-F5344CB8AC3E}">
        <p14:creationId xmlns:p14="http://schemas.microsoft.com/office/powerpoint/2010/main" val="2389732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Alexis</a:t>
            </a:r>
          </a:p>
          <a:p>
            <a:endParaRPr lang="en-US"/>
          </a:p>
          <a:p>
            <a:r>
              <a:rPr lang="en-US"/>
              <a:t>-Customize? DONE</a:t>
            </a:r>
          </a:p>
        </p:txBody>
      </p:sp>
      <p:sp>
        <p:nvSpPr>
          <p:cNvPr id="4" name="Slide Number Placeholder 3"/>
          <p:cNvSpPr>
            <a:spLocks noGrp="1"/>
          </p:cNvSpPr>
          <p:nvPr>
            <p:ph type="sldNum" sz="quarter" idx="5"/>
          </p:nvPr>
        </p:nvSpPr>
        <p:spPr/>
        <p:txBody>
          <a:bodyPr/>
          <a:lstStyle/>
          <a:p>
            <a:fld id="{BF36BDB8-D3AA-415E-A752-D8B62B7073DA}" type="slidenum">
              <a:rPr lang="en-US" smtClean="0"/>
              <a:t>3</a:t>
            </a:fld>
            <a:endParaRPr lang="en-US"/>
          </a:p>
        </p:txBody>
      </p:sp>
    </p:spTree>
    <p:extLst>
      <p:ext uri="{BB962C8B-B14F-4D97-AF65-F5344CB8AC3E}">
        <p14:creationId xmlns:p14="http://schemas.microsoft.com/office/powerpoint/2010/main" val="1601134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Eric/Alexis</a:t>
            </a:r>
          </a:p>
          <a:p>
            <a:r>
              <a:rPr lang="en-US"/>
              <a:t>DONE- Update if need be</a:t>
            </a:r>
          </a:p>
        </p:txBody>
      </p:sp>
      <p:sp>
        <p:nvSpPr>
          <p:cNvPr id="4" name="Slide Number Placeholder 3"/>
          <p:cNvSpPr>
            <a:spLocks noGrp="1"/>
          </p:cNvSpPr>
          <p:nvPr>
            <p:ph type="sldNum" sz="quarter" idx="5"/>
          </p:nvPr>
        </p:nvSpPr>
        <p:spPr/>
        <p:txBody>
          <a:bodyPr/>
          <a:lstStyle/>
          <a:p>
            <a:fld id="{BF36BDB8-D3AA-415E-A752-D8B62B7073DA}" type="slidenum">
              <a:rPr lang="en-US" smtClean="0"/>
              <a:t>30</a:t>
            </a:fld>
            <a:endParaRPr lang="en-US"/>
          </a:p>
        </p:txBody>
      </p:sp>
    </p:spTree>
    <p:extLst>
      <p:ext uri="{BB962C8B-B14F-4D97-AF65-F5344CB8AC3E}">
        <p14:creationId xmlns:p14="http://schemas.microsoft.com/office/powerpoint/2010/main" val="1430013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6734B-D5DE-7CE9-8A79-352C631273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DF3CF-2DE2-8C42-C43A-A67285B135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36DD86-0A56-E269-A88A-3BFBEEF6382E}"/>
              </a:ext>
            </a:extLst>
          </p:cNvPr>
          <p:cNvSpPr>
            <a:spLocks noGrp="1"/>
          </p:cNvSpPr>
          <p:nvPr>
            <p:ph type="body" idx="1"/>
          </p:nvPr>
        </p:nvSpPr>
        <p:spPr/>
        <p:txBody>
          <a:bodyPr/>
          <a:lstStyle/>
          <a:p>
            <a:r>
              <a:rPr lang="en-US"/>
              <a:t>Eric/Alexis</a:t>
            </a:r>
          </a:p>
        </p:txBody>
      </p:sp>
      <p:sp>
        <p:nvSpPr>
          <p:cNvPr id="4" name="Slide Number Placeholder 3">
            <a:extLst>
              <a:ext uri="{FF2B5EF4-FFF2-40B4-BE49-F238E27FC236}">
                <a16:creationId xmlns:a16="http://schemas.microsoft.com/office/drawing/2014/main" id="{F0B819AB-AB89-CEEE-E466-EE5567CBF08C}"/>
              </a:ext>
            </a:extLst>
          </p:cNvPr>
          <p:cNvSpPr>
            <a:spLocks noGrp="1"/>
          </p:cNvSpPr>
          <p:nvPr>
            <p:ph type="sldNum" sz="quarter" idx="5"/>
          </p:nvPr>
        </p:nvSpPr>
        <p:spPr/>
        <p:txBody>
          <a:bodyPr/>
          <a:lstStyle/>
          <a:p>
            <a:fld id="{BF36BDB8-D3AA-415E-A752-D8B62B7073DA}" type="slidenum">
              <a:rPr lang="en-US" smtClean="0"/>
              <a:t>31</a:t>
            </a:fld>
            <a:endParaRPr lang="en-US"/>
          </a:p>
        </p:txBody>
      </p:sp>
    </p:spTree>
    <p:extLst>
      <p:ext uri="{BB962C8B-B14F-4D97-AF65-F5344CB8AC3E}">
        <p14:creationId xmlns:p14="http://schemas.microsoft.com/office/powerpoint/2010/main" val="1764013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finalized design of our main PCB, two modifications were made. The first one was soldering a wire to connect the fingerprint scanner trace and motion sensor trace to 5V so that they will receive power. The second change was to scratch off an extra pin that we weren’t using so that we’ll have an extra ground pin that will be used to implement our door sensor stretch goal.</a:t>
            </a:r>
          </a:p>
        </p:txBody>
      </p:sp>
      <p:sp>
        <p:nvSpPr>
          <p:cNvPr id="4" name="Slide Number Placeholder 3"/>
          <p:cNvSpPr>
            <a:spLocks noGrp="1"/>
          </p:cNvSpPr>
          <p:nvPr>
            <p:ph type="sldNum" sz="quarter" idx="5"/>
          </p:nvPr>
        </p:nvSpPr>
        <p:spPr/>
        <p:txBody>
          <a:bodyPr/>
          <a:lstStyle/>
          <a:p>
            <a:fld id="{BF36BDB8-D3AA-415E-A752-D8B62B7073DA}" type="slidenum">
              <a:rPr lang="en-US" smtClean="0"/>
              <a:t>32</a:t>
            </a:fld>
            <a:endParaRPr lang="en-US"/>
          </a:p>
        </p:txBody>
      </p:sp>
    </p:spTree>
    <p:extLst>
      <p:ext uri="{BB962C8B-B14F-4D97-AF65-F5344CB8AC3E}">
        <p14:creationId xmlns:p14="http://schemas.microsoft.com/office/powerpoint/2010/main" val="545847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07956-0F1C-6C13-9826-3A24D4E698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C264E2-CA04-5820-453A-90F57FD41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BE5ACC-39D3-E7E8-8882-D638A9D50BFF}"/>
              </a:ext>
            </a:extLst>
          </p:cNvPr>
          <p:cNvSpPr>
            <a:spLocks noGrp="1"/>
          </p:cNvSpPr>
          <p:nvPr>
            <p:ph type="body" idx="1"/>
          </p:nvPr>
        </p:nvSpPr>
        <p:spPr/>
        <p:txBody>
          <a:bodyPr/>
          <a:lstStyle/>
          <a:p>
            <a:r>
              <a:rPr lang="en-US"/>
              <a:t>Alexis</a:t>
            </a:r>
            <a:br>
              <a:rPr lang="en-US"/>
            </a:b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the finalized design of our locking mechanism PCB, two modifications were made. The first one was soldering  a 1k resistor to connect the LED indicator to the 5V voltage regulator. The second change was to add the signal pin of the relay to extra pin we weren’t using so we can use it to control the flow of the current in the circuit</a:t>
            </a:r>
            <a:br>
              <a:rPr lang="en-US"/>
            </a:br>
            <a:r>
              <a:rPr lang="en-US"/>
              <a:t>to scratch off an extra pin that we weren’t using so that we’ll have an extra ground pin that will be used to implement our door sensor stretch goal.</a:t>
            </a:r>
          </a:p>
          <a:p>
            <a:endParaRPr lang="en-US"/>
          </a:p>
          <a:p>
            <a:endParaRPr lang="en-US"/>
          </a:p>
        </p:txBody>
      </p:sp>
      <p:sp>
        <p:nvSpPr>
          <p:cNvPr id="4" name="Slide Number Placeholder 3">
            <a:extLst>
              <a:ext uri="{FF2B5EF4-FFF2-40B4-BE49-F238E27FC236}">
                <a16:creationId xmlns:a16="http://schemas.microsoft.com/office/drawing/2014/main" id="{A9D827B8-7C20-9D46-4BA9-0FBDA7204B2D}"/>
              </a:ext>
            </a:extLst>
          </p:cNvPr>
          <p:cNvSpPr>
            <a:spLocks noGrp="1"/>
          </p:cNvSpPr>
          <p:nvPr>
            <p:ph type="sldNum" sz="quarter" idx="5"/>
          </p:nvPr>
        </p:nvSpPr>
        <p:spPr/>
        <p:txBody>
          <a:bodyPr/>
          <a:lstStyle/>
          <a:p>
            <a:fld id="{BF36BDB8-D3AA-415E-A752-D8B62B7073DA}" type="slidenum">
              <a:rPr lang="en-US" smtClean="0"/>
              <a:t>33</a:t>
            </a:fld>
            <a:endParaRPr lang="en-US"/>
          </a:p>
        </p:txBody>
      </p:sp>
    </p:spTree>
    <p:extLst>
      <p:ext uri="{BB962C8B-B14F-4D97-AF65-F5344CB8AC3E}">
        <p14:creationId xmlns:p14="http://schemas.microsoft.com/office/powerpoint/2010/main" val="1397380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Lakshmi</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We will host a local server directly using the ESP32 MCU. After connecting to a local Wi-Fi network, the ESP32 will provide a local IP address where we can access the website. We will setup a route to serve the HTML Page and use HTML and JavaScript to design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screenshot shows the final design of our Website. We have a box on the left-hand side where to the user can sign up for emails. After the user enters their email, it will be saved to the ESP32’s memory and they will receive a registration confirmation email. On the right-hand side we have a list of emails informing the users which emails they will receive directly from our safe. We also added our contact info at the bottom including the smart safe email in case the user wishes to contact us. </a:t>
            </a:r>
          </a:p>
          <a:p>
            <a:endParaRPr lang="en-US"/>
          </a:p>
        </p:txBody>
      </p:sp>
      <p:sp>
        <p:nvSpPr>
          <p:cNvPr id="4" name="Slide Number Placeholder 3"/>
          <p:cNvSpPr>
            <a:spLocks noGrp="1"/>
          </p:cNvSpPr>
          <p:nvPr>
            <p:ph type="sldNum" sz="quarter" idx="5"/>
          </p:nvPr>
        </p:nvSpPr>
        <p:spPr/>
        <p:txBody>
          <a:bodyPr/>
          <a:lstStyle/>
          <a:p>
            <a:fld id="{BF36BDB8-D3AA-415E-A752-D8B62B7073DA}" type="slidenum">
              <a:rPr lang="en-US" smtClean="0"/>
              <a:t>34</a:t>
            </a:fld>
            <a:endParaRPr lang="en-US"/>
          </a:p>
        </p:txBody>
      </p:sp>
    </p:spTree>
    <p:extLst>
      <p:ext uri="{BB962C8B-B14F-4D97-AF65-F5344CB8AC3E}">
        <p14:creationId xmlns:p14="http://schemas.microsoft.com/office/powerpoint/2010/main" val="30017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Lakshmi</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We will set up email functionality using the Gmail SMTP protocol and authentication credentials. The safe user will receive emails from a special Gmail account created for this project: </a:t>
            </a:r>
            <a:r>
              <a:rPr lang="en-US" sz="1200">
                <a:hlinkClick r:id="rId3"/>
              </a:rPr>
              <a:t>smartsafesd1@gmail.com</a:t>
            </a:r>
            <a:r>
              <a:rPr lang="en-US" sz="120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r>
              <a:rPr lang="en-US"/>
              <a:t>For our final email notification implementation, on the left we are showing how the EEPROM saves the user’s email into the ESP32’s memory after they enter it from the website. They will then receive an email confirming that they have signed up which is shown on the right. An example email is shown at the bottom informing the user that someone has accessed their safe. </a:t>
            </a:r>
          </a:p>
          <a:p>
            <a:endParaRPr lang="en-US"/>
          </a:p>
          <a:p>
            <a:r>
              <a:rPr lang="en-US"/>
              <a:t>The user will receive the additional emails from our safe which are listed in the previous slide on our website.</a:t>
            </a:r>
          </a:p>
        </p:txBody>
      </p:sp>
      <p:sp>
        <p:nvSpPr>
          <p:cNvPr id="4" name="Slide Number Placeholder 3"/>
          <p:cNvSpPr>
            <a:spLocks noGrp="1"/>
          </p:cNvSpPr>
          <p:nvPr>
            <p:ph type="sldNum" sz="quarter" idx="5"/>
          </p:nvPr>
        </p:nvSpPr>
        <p:spPr/>
        <p:txBody>
          <a:bodyPr/>
          <a:lstStyle/>
          <a:p>
            <a:fld id="{BF36BDB8-D3AA-415E-A752-D8B62B7073DA}" type="slidenum">
              <a:rPr lang="en-US" smtClean="0"/>
              <a:t>35</a:t>
            </a:fld>
            <a:endParaRPr lang="en-US"/>
          </a:p>
        </p:txBody>
      </p:sp>
    </p:spTree>
    <p:extLst>
      <p:ext uri="{BB962C8B-B14F-4D97-AF65-F5344CB8AC3E}">
        <p14:creationId xmlns:p14="http://schemas.microsoft.com/office/powerpoint/2010/main" val="6592470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a:p>
            <a:r>
              <a:rPr lang="en-US"/>
              <a:t>This shows how the work distributed among all team members, ___ primarily worked on ____ and assisted with _____. </a:t>
            </a:r>
          </a:p>
          <a:p>
            <a:endParaRPr lang="en-US"/>
          </a:p>
        </p:txBody>
      </p:sp>
      <p:sp>
        <p:nvSpPr>
          <p:cNvPr id="4" name="Slide Number Placeholder 3"/>
          <p:cNvSpPr>
            <a:spLocks noGrp="1"/>
          </p:cNvSpPr>
          <p:nvPr>
            <p:ph type="sldNum" sz="quarter" idx="5"/>
          </p:nvPr>
        </p:nvSpPr>
        <p:spPr/>
        <p:txBody>
          <a:bodyPr/>
          <a:lstStyle/>
          <a:p>
            <a:fld id="{BF36BDB8-D3AA-415E-A752-D8B62B7073DA}" type="slidenum">
              <a:rPr lang="en-US" smtClean="0"/>
              <a:t>36</a:t>
            </a:fld>
            <a:endParaRPr lang="en-US"/>
          </a:p>
        </p:txBody>
      </p:sp>
    </p:spTree>
    <p:extLst>
      <p:ext uri="{BB962C8B-B14F-4D97-AF65-F5344CB8AC3E}">
        <p14:creationId xmlns:p14="http://schemas.microsoft.com/office/powerpoint/2010/main" val="1892063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Alexis – If too short bring up fingerprint sensor</a:t>
            </a:r>
          </a:p>
          <a:p>
            <a:endParaRPr lang="en-US"/>
          </a:p>
          <a:p>
            <a:r>
              <a:rPr lang="en-US"/>
              <a:t>UPDATE</a:t>
            </a:r>
          </a:p>
        </p:txBody>
      </p:sp>
      <p:sp>
        <p:nvSpPr>
          <p:cNvPr id="4" name="Slide Number Placeholder 3"/>
          <p:cNvSpPr>
            <a:spLocks noGrp="1"/>
          </p:cNvSpPr>
          <p:nvPr>
            <p:ph type="sldNum" sz="quarter" idx="5"/>
          </p:nvPr>
        </p:nvSpPr>
        <p:spPr/>
        <p:txBody>
          <a:bodyPr/>
          <a:lstStyle/>
          <a:p>
            <a:fld id="{BF36BDB8-D3AA-415E-A752-D8B62B7073DA}" type="slidenum">
              <a:rPr lang="en-US" smtClean="0"/>
              <a:t>37</a:t>
            </a:fld>
            <a:endParaRPr lang="en-US"/>
          </a:p>
        </p:txBody>
      </p:sp>
    </p:spTree>
    <p:extLst>
      <p:ext uri="{BB962C8B-B14F-4D97-AF65-F5344CB8AC3E}">
        <p14:creationId xmlns:p14="http://schemas.microsoft.com/office/powerpoint/2010/main" val="1212585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Alexis</a:t>
            </a:r>
          </a:p>
          <a:p>
            <a:r>
              <a:rPr lang="en-US"/>
              <a:t>In this table you can see the timeline of our progress from beginning of SD2. Implementing Wi-Fi and email was our biggest challenge for software and trying to fix our </a:t>
            </a:r>
            <a:r>
              <a:rPr lang="en-US" err="1"/>
              <a:t>stdio</a:t>
            </a:r>
            <a:r>
              <a:rPr lang="en-US"/>
              <a:t> problem on our microcontroller was our biggest hardware challenge, but thanks to everyone's hard work and collaboration, we reached all our milestones and even finished ahead of schedule</a:t>
            </a:r>
          </a:p>
          <a:p>
            <a:r>
              <a:rPr lang="en-US"/>
              <a:t>(maybe a bullet points list or a timeline instead of a table)</a:t>
            </a:r>
          </a:p>
          <a:p>
            <a:endParaRPr lang="en-US"/>
          </a:p>
          <a:p>
            <a:r>
              <a:rPr lang="en-US"/>
              <a:t>UPDATE FINAL PLAN</a:t>
            </a:r>
          </a:p>
        </p:txBody>
      </p:sp>
      <p:sp>
        <p:nvSpPr>
          <p:cNvPr id="4" name="Slide Number Placeholder 3"/>
          <p:cNvSpPr>
            <a:spLocks noGrp="1"/>
          </p:cNvSpPr>
          <p:nvPr>
            <p:ph type="sldNum" sz="quarter" idx="5"/>
          </p:nvPr>
        </p:nvSpPr>
        <p:spPr/>
        <p:txBody>
          <a:bodyPr/>
          <a:lstStyle/>
          <a:p>
            <a:fld id="{BF36BDB8-D3AA-415E-A752-D8B62B7073DA}" type="slidenum">
              <a:rPr lang="en-US" smtClean="0"/>
              <a:t>38</a:t>
            </a:fld>
            <a:endParaRPr lang="en-US"/>
          </a:p>
        </p:txBody>
      </p:sp>
    </p:spTree>
    <p:extLst>
      <p:ext uri="{BB962C8B-B14F-4D97-AF65-F5344CB8AC3E}">
        <p14:creationId xmlns:p14="http://schemas.microsoft.com/office/powerpoint/2010/main" val="23011013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36BDB8-D3AA-415E-A752-D8B62B7073DA}" type="slidenum">
              <a:rPr lang="en-US" smtClean="0"/>
              <a:t>39</a:t>
            </a:fld>
            <a:endParaRPr lang="en-US"/>
          </a:p>
        </p:txBody>
      </p:sp>
    </p:spTree>
    <p:extLst>
      <p:ext uri="{BB962C8B-B14F-4D97-AF65-F5344CB8AC3E}">
        <p14:creationId xmlns:p14="http://schemas.microsoft.com/office/powerpoint/2010/main" val="842988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4</a:t>
            </a:fld>
            <a:endParaRPr lang="en-US"/>
          </a:p>
        </p:txBody>
      </p:sp>
    </p:spTree>
    <p:extLst>
      <p:ext uri="{BB962C8B-B14F-4D97-AF65-F5344CB8AC3E}">
        <p14:creationId xmlns:p14="http://schemas.microsoft.com/office/powerpoint/2010/main" val="4091826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1D35"/>
                </a:solidFill>
                <a:effectLst/>
                <a:latin typeface="Google Sans"/>
              </a:rPr>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5</a:t>
            </a:fld>
            <a:endParaRPr lang="en-US"/>
          </a:p>
        </p:txBody>
      </p:sp>
    </p:spTree>
    <p:extLst>
      <p:ext uri="{BB962C8B-B14F-4D97-AF65-F5344CB8AC3E}">
        <p14:creationId xmlns:p14="http://schemas.microsoft.com/office/powerpoint/2010/main" val="3595362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Speaker: Nick DONE</a:t>
            </a:r>
          </a:p>
        </p:txBody>
      </p:sp>
      <p:sp>
        <p:nvSpPr>
          <p:cNvPr id="4" name="Slide Number Placeholder 3"/>
          <p:cNvSpPr>
            <a:spLocks noGrp="1"/>
          </p:cNvSpPr>
          <p:nvPr>
            <p:ph type="sldNum" sz="quarter" idx="5"/>
          </p:nvPr>
        </p:nvSpPr>
        <p:spPr/>
        <p:txBody>
          <a:bodyPr/>
          <a:lstStyle/>
          <a:p>
            <a:fld id="{BF36BDB8-D3AA-415E-A752-D8B62B7073DA}" type="slidenum">
              <a:rPr lang="en-US" smtClean="0"/>
              <a:t>6</a:t>
            </a:fld>
            <a:endParaRPr lang="en-US"/>
          </a:p>
        </p:txBody>
      </p:sp>
    </p:spTree>
    <p:extLst>
      <p:ext uri="{BB962C8B-B14F-4D97-AF65-F5344CB8AC3E}">
        <p14:creationId xmlns:p14="http://schemas.microsoft.com/office/powerpoint/2010/main" val="3699223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Eric</a:t>
            </a:r>
          </a:p>
          <a:p>
            <a:r>
              <a:rPr lang="en-US"/>
              <a:t>DONE</a:t>
            </a:r>
          </a:p>
        </p:txBody>
      </p:sp>
      <p:sp>
        <p:nvSpPr>
          <p:cNvPr id="4" name="Slide Number Placeholder 3"/>
          <p:cNvSpPr>
            <a:spLocks noGrp="1"/>
          </p:cNvSpPr>
          <p:nvPr>
            <p:ph type="sldNum" sz="quarter" idx="5"/>
          </p:nvPr>
        </p:nvSpPr>
        <p:spPr/>
        <p:txBody>
          <a:bodyPr/>
          <a:lstStyle/>
          <a:p>
            <a:fld id="{BF36BDB8-D3AA-415E-A752-D8B62B7073DA}" type="slidenum">
              <a:rPr lang="en-US" smtClean="0"/>
              <a:t>7</a:t>
            </a:fld>
            <a:endParaRPr lang="en-US"/>
          </a:p>
        </p:txBody>
      </p:sp>
    </p:spTree>
    <p:extLst>
      <p:ext uri="{BB962C8B-B14F-4D97-AF65-F5344CB8AC3E}">
        <p14:creationId xmlns:p14="http://schemas.microsoft.com/office/powerpoint/2010/main" val="3877730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Nick</a:t>
            </a:r>
          </a:p>
          <a:p>
            <a:endParaRPr lang="en-US"/>
          </a:p>
          <a:p>
            <a:r>
              <a:rPr lang="en-US"/>
              <a:t>Add door sensor or anything else?</a:t>
            </a:r>
          </a:p>
          <a:p>
            <a:endParaRPr lang="en-US"/>
          </a:p>
        </p:txBody>
      </p:sp>
      <p:sp>
        <p:nvSpPr>
          <p:cNvPr id="4" name="Slide Number Placeholder 3"/>
          <p:cNvSpPr>
            <a:spLocks noGrp="1"/>
          </p:cNvSpPr>
          <p:nvPr>
            <p:ph type="sldNum" sz="quarter" idx="5"/>
          </p:nvPr>
        </p:nvSpPr>
        <p:spPr/>
        <p:txBody>
          <a:bodyPr/>
          <a:lstStyle/>
          <a:p>
            <a:fld id="{BF36BDB8-D3AA-415E-A752-D8B62B7073DA}" type="slidenum">
              <a:rPr lang="en-US" smtClean="0"/>
              <a:t>8</a:t>
            </a:fld>
            <a:endParaRPr lang="en-US"/>
          </a:p>
        </p:txBody>
      </p:sp>
    </p:spTree>
    <p:extLst>
      <p:ext uri="{BB962C8B-B14F-4D97-AF65-F5344CB8AC3E}">
        <p14:creationId xmlns:p14="http://schemas.microsoft.com/office/powerpoint/2010/main" val="3837591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6430D-151B-1B5B-4D37-A09E1D88A1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5AA67-1240-3444-6F41-7AA90F213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229A63-D00F-DC9F-8FA2-415DD0505362}"/>
              </a:ext>
            </a:extLst>
          </p:cNvPr>
          <p:cNvSpPr>
            <a:spLocks noGrp="1"/>
          </p:cNvSpPr>
          <p:nvPr>
            <p:ph type="body" idx="1"/>
          </p:nvPr>
        </p:nvSpPr>
        <p:spPr/>
        <p:txBody>
          <a:bodyPr/>
          <a:lstStyle/>
          <a:p>
            <a:r>
              <a:rPr lang="en-US"/>
              <a:t>Speaker: Nick</a:t>
            </a:r>
          </a:p>
          <a:p>
            <a:endParaRPr lang="en-US"/>
          </a:p>
          <a:p>
            <a:r>
              <a:rPr lang="en-US"/>
              <a:t>Add door sensor or anything else?</a:t>
            </a:r>
          </a:p>
          <a:p>
            <a:endParaRPr lang="en-US"/>
          </a:p>
        </p:txBody>
      </p:sp>
      <p:sp>
        <p:nvSpPr>
          <p:cNvPr id="4" name="Slide Number Placeholder 3">
            <a:extLst>
              <a:ext uri="{FF2B5EF4-FFF2-40B4-BE49-F238E27FC236}">
                <a16:creationId xmlns:a16="http://schemas.microsoft.com/office/drawing/2014/main" id="{7E502AEC-A1D9-2F69-60C7-53369B0017C6}"/>
              </a:ext>
            </a:extLst>
          </p:cNvPr>
          <p:cNvSpPr>
            <a:spLocks noGrp="1"/>
          </p:cNvSpPr>
          <p:nvPr>
            <p:ph type="sldNum" sz="quarter" idx="5"/>
          </p:nvPr>
        </p:nvSpPr>
        <p:spPr/>
        <p:txBody>
          <a:bodyPr/>
          <a:lstStyle/>
          <a:p>
            <a:fld id="{BF36BDB8-D3AA-415E-A752-D8B62B7073DA}" type="slidenum">
              <a:rPr lang="en-US" smtClean="0"/>
              <a:t>9</a:t>
            </a:fld>
            <a:endParaRPr lang="en-US"/>
          </a:p>
        </p:txBody>
      </p:sp>
    </p:spTree>
    <p:extLst>
      <p:ext uri="{BB962C8B-B14F-4D97-AF65-F5344CB8AC3E}">
        <p14:creationId xmlns:p14="http://schemas.microsoft.com/office/powerpoint/2010/main" val="2563585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5/17/2025</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5/17/2025</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12.jpe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4.png"/><Relationship Id="rId5" Type="http://schemas.microsoft.com/office/2018/10/relationships/comments" Target="../comments/modernComment_122_CD81D3E.xml"/><Relationship Id="rId10" Type="http://schemas.openxmlformats.org/officeDocument/2006/relationships/image" Target="../media/image15.jpeg"/><Relationship Id="rId4" Type="http://schemas.openxmlformats.org/officeDocument/2006/relationships/notesSlide" Target="../notesSlides/notesSlide10.xml"/><Relationship Id="rId9"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jpeg"/><Relationship Id="rId5" Type="http://schemas.openxmlformats.org/officeDocument/2006/relationships/image" Target="../media/image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6.png"/><Relationship Id="rId5" Type="http://schemas.openxmlformats.org/officeDocument/2006/relationships/image" Target="../media/image7.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6.xml"/><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jpeg"/><Relationship Id="rId5" Type="http://schemas.openxmlformats.org/officeDocument/2006/relationships/image" Target="../media/image8.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0.jpeg"/><Relationship Id="rId5" Type="http://schemas.openxmlformats.org/officeDocument/2006/relationships/image" Target="../media/image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jpeg"/><Relationship Id="rId5" Type="http://schemas.openxmlformats.org/officeDocument/2006/relationships/image" Target="../media/image31.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6.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7.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4.png"/><Relationship Id="rId5" Type="http://schemas.openxmlformats.org/officeDocument/2006/relationships/image" Target="../media/image8.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6.jpeg"/><Relationship Id="rId5" Type="http://schemas.openxmlformats.org/officeDocument/2006/relationships/image" Target="../media/image8.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7.jpeg"/><Relationship Id="rId5" Type="http://schemas.openxmlformats.org/officeDocument/2006/relationships/image" Target="../media/image7.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39.png"/><Relationship Id="rId11" Type="http://schemas.openxmlformats.org/officeDocument/2006/relationships/customXml" Target="../ink/ink2.xml"/><Relationship Id="rId5" Type="http://schemas.openxmlformats.org/officeDocument/2006/relationships/image" Target="../media/image5.png"/><Relationship Id="rId10" Type="http://schemas.openxmlformats.org/officeDocument/2006/relationships/image" Target="../media/image42.png"/><Relationship Id="rId4" Type="http://schemas.openxmlformats.org/officeDocument/2006/relationships/notesSlide" Target="../notesSlides/notesSlide35.xml"/><Relationship Id="rId9" Type="http://schemas.openxmlformats.org/officeDocument/2006/relationships/customXml" Target="../ink/ink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jpe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454" name="Group 453">
            <a:extLst>
              <a:ext uri="{FF2B5EF4-FFF2-40B4-BE49-F238E27FC236}">
                <a16:creationId xmlns:a16="http://schemas.microsoft.com/office/drawing/2014/main" id="{316DCFC9-6877-407C-8170-608FCB8E35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455" name="Rectangle 454">
              <a:extLst>
                <a:ext uri="{FF2B5EF4-FFF2-40B4-BE49-F238E27FC236}">
                  <a16:creationId xmlns:a16="http://schemas.microsoft.com/office/drawing/2014/main" id="{F7D8B73A-1349-4BA6-8F85-03A21ED56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6" name="Picture 2">
              <a:extLst>
                <a:ext uri="{FF2B5EF4-FFF2-40B4-BE49-F238E27FC236}">
                  <a16:creationId xmlns:a16="http://schemas.microsoft.com/office/drawing/2014/main" id="{969ADA7C-B6B2-4FD7-AA5E-CC52AAE8CDBD}"/>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6">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p14="http://schemas.microsoft.com/office/powerpoint/2010/main" xmlns:a14="http://schemas.microsoft.com/office/drawing/2010/main" xmlns:a16="http://schemas.microsoft.com/office/drawing/2014/main">
                  <a:solidFill>
                    <a:srgbClr val="FFFFFF"/>
                  </a:solidFill>
                </a14:hiddenFill>
              </a:ext>
            </a:extLst>
          </p:spPr>
        </p:pic>
      </p:grpSp>
      <p:pic>
        <p:nvPicPr>
          <p:cNvPr id="222" name="Picture 221" descr="Padlock on computer motherboard">
            <a:extLst>
              <a:ext uri="{FF2B5EF4-FFF2-40B4-BE49-F238E27FC236}">
                <a16:creationId xmlns:a16="http://schemas.microsoft.com/office/drawing/2014/main" id="{0211C2B8-5C00-2A1A-6C55-D541A04B09D7}"/>
              </a:ext>
            </a:extLst>
          </p:cNvPr>
          <p:cNvPicPr>
            <a:picLocks noChangeAspect="1"/>
          </p:cNvPicPr>
          <p:nvPr/>
        </p:nvPicPr>
        <p:blipFill>
          <a:blip r:embed="rId7">
            <a:alphaModFix/>
          </a:blip>
          <a:srcRect b="15706"/>
          <a:stretch/>
        </p:blipFill>
        <p:spPr>
          <a:xfrm>
            <a:off x="-2140" y="-6610"/>
            <a:ext cx="12188389" cy="6857990"/>
          </a:xfrm>
          <a:prstGeom prst="rect">
            <a:avLst/>
          </a:prstGeom>
        </p:spPr>
      </p:pic>
      <p:grpSp>
        <p:nvGrpSpPr>
          <p:cNvPr id="458" name="Group 457">
            <a:extLst>
              <a:ext uri="{FF2B5EF4-FFF2-40B4-BE49-F238E27FC236}">
                <a16:creationId xmlns:a16="http://schemas.microsoft.com/office/drawing/2014/main" id="{89353FE7-0D03-4AD2-8B8A-60A06F6BDA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459" name="Round Diagonal Corner Rectangle 7">
              <a:extLst>
                <a:ext uri="{FF2B5EF4-FFF2-40B4-BE49-F238E27FC236}">
                  <a16:creationId xmlns:a16="http://schemas.microsoft.com/office/drawing/2014/main" id="{0C7A0320-FBCC-4F40-AF6E-CE65FFB3D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0" name="Group 459">
              <a:extLst>
                <a:ext uri="{FF2B5EF4-FFF2-40B4-BE49-F238E27FC236}">
                  <a16:creationId xmlns:a16="http://schemas.microsoft.com/office/drawing/2014/main" id="{550A26E4-02C9-4F83-A334-0920B8CCF28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461" name="Freeform 32">
                <a:extLst>
                  <a:ext uri="{FF2B5EF4-FFF2-40B4-BE49-F238E27FC236}">
                    <a16:creationId xmlns:a16="http://schemas.microsoft.com/office/drawing/2014/main" id="{06617CD6-4185-402B-8E23-BC527805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62" name="Freeform 33">
                <a:extLst>
                  <a:ext uri="{FF2B5EF4-FFF2-40B4-BE49-F238E27FC236}">
                    <a16:creationId xmlns:a16="http://schemas.microsoft.com/office/drawing/2014/main" id="{2C305CC9-3511-47F4-BF11-BC635C30C9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63" name="Freeform 34">
                <a:extLst>
                  <a:ext uri="{FF2B5EF4-FFF2-40B4-BE49-F238E27FC236}">
                    <a16:creationId xmlns:a16="http://schemas.microsoft.com/office/drawing/2014/main" id="{5C70C5D1-31E4-48B9-AEB6-6460A2B81F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64" name="Freeform 37">
                <a:extLst>
                  <a:ext uri="{FF2B5EF4-FFF2-40B4-BE49-F238E27FC236}">
                    <a16:creationId xmlns:a16="http://schemas.microsoft.com/office/drawing/2014/main" id="{1F033CE1-D380-43F1-81EC-97B6C86F3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51" name="Freeform 35">
                <a:extLst>
                  <a:ext uri="{FF2B5EF4-FFF2-40B4-BE49-F238E27FC236}">
                    <a16:creationId xmlns:a16="http://schemas.microsoft.com/office/drawing/2014/main" id="{6997F95D-DC27-48A3-850A-2308C3C08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52" name="Freeform 36">
                <a:extLst>
                  <a:ext uri="{FF2B5EF4-FFF2-40B4-BE49-F238E27FC236}">
                    <a16:creationId xmlns:a16="http://schemas.microsoft.com/office/drawing/2014/main" id="{569AE469-76B7-4FFE-B68B-0D7A77413F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67" name="Freeform 38">
                <a:extLst>
                  <a:ext uri="{FF2B5EF4-FFF2-40B4-BE49-F238E27FC236}">
                    <a16:creationId xmlns:a16="http://schemas.microsoft.com/office/drawing/2014/main" id="{DD99CF64-0E82-4D1A-BD2A-08942182F4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68" name="Freeform 39">
                <a:extLst>
                  <a:ext uri="{FF2B5EF4-FFF2-40B4-BE49-F238E27FC236}">
                    <a16:creationId xmlns:a16="http://schemas.microsoft.com/office/drawing/2014/main" id="{98C12D33-1747-4B24-89ED-F441AE4A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69" name="Freeform 40">
                <a:extLst>
                  <a:ext uri="{FF2B5EF4-FFF2-40B4-BE49-F238E27FC236}">
                    <a16:creationId xmlns:a16="http://schemas.microsoft.com/office/drawing/2014/main" id="{A60200CC-BAEC-4310-8C9B-F7BB783E98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53" name="Rectangle 41">
                <a:extLst>
                  <a:ext uri="{FF2B5EF4-FFF2-40B4-BE49-F238E27FC236}">
                    <a16:creationId xmlns:a16="http://schemas.microsoft.com/office/drawing/2014/main" id="{2A7F40BF-B0BE-4B09-87EE-F56632B7ED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71" name="Freeform 32">
                <a:extLst>
                  <a:ext uri="{FF2B5EF4-FFF2-40B4-BE49-F238E27FC236}">
                    <a16:creationId xmlns:a16="http://schemas.microsoft.com/office/drawing/2014/main" id="{353978AF-8FB9-4A61-A2EA-1995A14F3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72" name="Freeform 33">
                <a:extLst>
                  <a:ext uri="{FF2B5EF4-FFF2-40B4-BE49-F238E27FC236}">
                    <a16:creationId xmlns:a16="http://schemas.microsoft.com/office/drawing/2014/main" id="{B20F89C3-4BAD-42AA-8D31-6F6DF17FE9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73" name="Freeform 34">
                <a:extLst>
                  <a:ext uri="{FF2B5EF4-FFF2-40B4-BE49-F238E27FC236}">
                    <a16:creationId xmlns:a16="http://schemas.microsoft.com/office/drawing/2014/main" id="{A60FE276-3FF2-4622-BF99-D4E4B249E5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74" name="Freeform 37">
                <a:extLst>
                  <a:ext uri="{FF2B5EF4-FFF2-40B4-BE49-F238E27FC236}">
                    <a16:creationId xmlns:a16="http://schemas.microsoft.com/office/drawing/2014/main" id="{B05A0D3F-808B-48D6-A821-1FE9E86E8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75" name="Freeform 35">
                <a:extLst>
                  <a:ext uri="{FF2B5EF4-FFF2-40B4-BE49-F238E27FC236}">
                    <a16:creationId xmlns:a16="http://schemas.microsoft.com/office/drawing/2014/main" id="{69F7D438-BAA0-4DAD-9BC5-198B677A7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76" name="Freeform 36">
                <a:extLst>
                  <a:ext uri="{FF2B5EF4-FFF2-40B4-BE49-F238E27FC236}">
                    <a16:creationId xmlns:a16="http://schemas.microsoft.com/office/drawing/2014/main" id="{EC63B186-43B8-4552-AFDB-A544240A7C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77" name="Freeform 38">
                <a:extLst>
                  <a:ext uri="{FF2B5EF4-FFF2-40B4-BE49-F238E27FC236}">
                    <a16:creationId xmlns:a16="http://schemas.microsoft.com/office/drawing/2014/main" id="{8542E82D-01AD-4BD8-8C5F-A6CDAD039B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78" name="Freeform 39">
                <a:extLst>
                  <a:ext uri="{FF2B5EF4-FFF2-40B4-BE49-F238E27FC236}">
                    <a16:creationId xmlns:a16="http://schemas.microsoft.com/office/drawing/2014/main" id="{6285CF32-2BD3-47D0-9A6C-3EE7FD639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79" name="Freeform 40">
                <a:extLst>
                  <a:ext uri="{FF2B5EF4-FFF2-40B4-BE49-F238E27FC236}">
                    <a16:creationId xmlns:a16="http://schemas.microsoft.com/office/drawing/2014/main" id="{FA36D129-7B33-4379-B9EE-5624B95766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480" name="Rectangle 41">
                <a:extLst>
                  <a:ext uri="{FF2B5EF4-FFF2-40B4-BE49-F238E27FC236}">
                    <a16:creationId xmlns:a16="http://schemas.microsoft.com/office/drawing/2014/main" id="{0229A187-4E69-4262-B001-C5F0B55225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grpSp>
      </p:grpSp>
      <p:sp>
        <p:nvSpPr>
          <p:cNvPr id="2" name="Title 1">
            <a:extLst>
              <a:ext uri="{FF2B5EF4-FFF2-40B4-BE49-F238E27FC236}">
                <a16:creationId xmlns:a16="http://schemas.microsoft.com/office/drawing/2014/main" id="{BD47CE70-D79D-85C4-C2E5-586CD3F21C77}"/>
              </a:ext>
            </a:extLst>
          </p:cNvPr>
          <p:cNvSpPr>
            <a:spLocks noGrp="1"/>
          </p:cNvSpPr>
          <p:nvPr>
            <p:ph type="ctrTitle"/>
          </p:nvPr>
        </p:nvSpPr>
        <p:spPr>
          <a:xfrm>
            <a:off x="2667000" y="2457976"/>
            <a:ext cx="6858000" cy="748509"/>
          </a:xfrm>
        </p:spPr>
        <p:txBody>
          <a:bodyPr>
            <a:normAutofit/>
          </a:bodyPr>
          <a:lstStyle/>
          <a:p>
            <a:pPr algn="ctr"/>
            <a:r>
              <a:rPr lang="en-US" sz="4400"/>
              <a:t>Smart Safe</a:t>
            </a:r>
          </a:p>
        </p:txBody>
      </p:sp>
      <p:sp>
        <p:nvSpPr>
          <p:cNvPr id="3" name="Subtitle 2">
            <a:extLst>
              <a:ext uri="{FF2B5EF4-FFF2-40B4-BE49-F238E27FC236}">
                <a16:creationId xmlns:a16="http://schemas.microsoft.com/office/drawing/2014/main" id="{198C2A75-D1F3-78D4-7953-07CB975C0F3A}"/>
              </a:ext>
            </a:extLst>
          </p:cNvPr>
          <p:cNvSpPr>
            <a:spLocks noGrp="1"/>
          </p:cNvSpPr>
          <p:nvPr>
            <p:ph type="subTitle" idx="1"/>
          </p:nvPr>
        </p:nvSpPr>
        <p:spPr>
          <a:xfrm>
            <a:off x="2624934" y="3259797"/>
            <a:ext cx="6984734" cy="1223170"/>
          </a:xfrm>
        </p:spPr>
        <p:txBody>
          <a:bodyPr vert="horz" lIns="91440" tIns="45720" rIns="91440" bIns="45720" rtlCol="0" anchor="t">
            <a:normAutofit/>
          </a:bodyPr>
          <a:lstStyle/>
          <a:p>
            <a:pPr algn="ctr">
              <a:lnSpc>
                <a:spcPct val="110000"/>
              </a:lnSpc>
            </a:pPr>
            <a:r>
              <a:rPr lang="en-US" sz="1900" b="1"/>
              <a:t>Final PRESentation</a:t>
            </a:r>
          </a:p>
          <a:p>
            <a:pPr algn="ctr">
              <a:lnSpc>
                <a:spcPct val="110000"/>
              </a:lnSpc>
            </a:pPr>
            <a:r>
              <a:rPr lang="en-US" sz="1900" b="1"/>
              <a:t>GROUP 21</a:t>
            </a:r>
          </a:p>
          <a:p>
            <a:pPr algn="ctr">
              <a:lnSpc>
                <a:spcPct val="110000"/>
              </a:lnSpc>
            </a:pPr>
            <a:endParaRPr lang="en-US" sz="1100"/>
          </a:p>
        </p:txBody>
      </p:sp>
      <p:pic>
        <p:nvPicPr>
          <p:cNvPr id="6" name="Recorded Sound">
            <a:hlinkClick r:id="" action="ppaction://media"/>
            <a:extLst>
              <a:ext uri="{FF2B5EF4-FFF2-40B4-BE49-F238E27FC236}">
                <a16:creationId xmlns:a16="http://schemas.microsoft.com/office/drawing/2014/main" id="{78883A47-7FE3-B4C9-082E-97AC338CAC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55362" y="865053"/>
            <a:ext cx="487363" cy="487363"/>
          </a:xfrm>
          <a:prstGeom prst="rect">
            <a:avLst/>
          </a:prstGeom>
        </p:spPr>
      </p:pic>
    </p:spTree>
    <p:extLst>
      <p:ext uri="{BB962C8B-B14F-4D97-AF65-F5344CB8AC3E}">
        <p14:creationId xmlns:p14="http://schemas.microsoft.com/office/powerpoint/2010/main" val="342755479"/>
      </p:ext>
    </p:extLst>
  </p:cSld>
  <p:clrMapOvr>
    <a:masterClrMapping/>
  </p:clrMapOvr>
  <mc:AlternateContent xmlns:mc="http://schemas.openxmlformats.org/markup-compatibility/2006" xmlns:p14="http://schemas.microsoft.com/office/powerpoint/2010/main">
    <mc:Choice Requires="p14">
      <p:transition spd="slow" p14:dur="2000" advTm="5385"/>
    </mc:Choice>
    <mc:Fallback xmlns="">
      <p:transition spd="slow" advTm="5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E1B12-E8DB-E698-E582-B1F6628743E3}"/>
              </a:ext>
            </a:extLst>
          </p:cNvPr>
          <p:cNvSpPr>
            <a:spLocks noGrp="1"/>
          </p:cNvSpPr>
          <p:nvPr>
            <p:ph type="title"/>
          </p:nvPr>
        </p:nvSpPr>
        <p:spPr>
          <a:xfrm>
            <a:off x="3312763" y="213613"/>
            <a:ext cx="5566473" cy="716571"/>
          </a:xfrm>
        </p:spPr>
        <p:txBody>
          <a:bodyPr/>
          <a:lstStyle/>
          <a:p>
            <a:pPr algn="ctr"/>
            <a:r>
              <a:rPr lang="en-US"/>
              <a:t>Final SAFE DESIGN</a:t>
            </a:r>
          </a:p>
        </p:txBody>
      </p:sp>
      <p:pic>
        <p:nvPicPr>
          <p:cNvPr id="6" name="Picture 5">
            <a:extLst>
              <a:ext uri="{FF2B5EF4-FFF2-40B4-BE49-F238E27FC236}">
                <a16:creationId xmlns:a16="http://schemas.microsoft.com/office/drawing/2014/main" id="{94EFEE72-92EF-7BFB-8D15-CD1CBEC88716}"/>
              </a:ext>
            </a:extLst>
          </p:cNvPr>
          <p:cNvPicPr>
            <a:picLocks noChangeAspect="1"/>
          </p:cNvPicPr>
          <p:nvPr/>
        </p:nvPicPr>
        <p:blipFill>
          <a:blip r:embed="rId6"/>
          <a:stretch>
            <a:fillRect/>
          </a:stretch>
        </p:blipFill>
        <p:spPr>
          <a:xfrm>
            <a:off x="10070771" y="4828032"/>
            <a:ext cx="1953280" cy="1892808"/>
          </a:xfrm>
          <a:prstGeom prst="roundRect">
            <a:avLst/>
          </a:prstGeom>
        </p:spPr>
      </p:pic>
      <p:sp>
        <p:nvSpPr>
          <p:cNvPr id="3" name="TextBox 2">
            <a:extLst>
              <a:ext uri="{FF2B5EF4-FFF2-40B4-BE49-F238E27FC236}">
                <a16:creationId xmlns:a16="http://schemas.microsoft.com/office/drawing/2014/main" id="{C1310CE0-1035-B3FF-5A3D-F2CCA8D8A277}"/>
              </a:ext>
            </a:extLst>
          </p:cNvPr>
          <p:cNvSpPr txBox="1"/>
          <p:nvPr/>
        </p:nvSpPr>
        <p:spPr>
          <a:xfrm>
            <a:off x="10383069" y="4463272"/>
            <a:ext cx="1537026" cy="369332"/>
          </a:xfrm>
          <a:prstGeom prst="rect">
            <a:avLst/>
          </a:prstGeom>
          <a:noFill/>
        </p:spPr>
        <p:txBody>
          <a:bodyPr wrap="square" rtlCol="0">
            <a:spAutoFit/>
          </a:bodyPr>
          <a:lstStyle/>
          <a:p>
            <a:r>
              <a:rPr lang="en-US"/>
              <a:t>Nick (</a:t>
            </a:r>
            <a:r>
              <a:rPr lang="en-US" err="1"/>
              <a:t>CpE</a:t>
            </a:r>
            <a:r>
              <a:rPr lang="en-US"/>
              <a:t>)</a:t>
            </a:r>
          </a:p>
        </p:txBody>
      </p:sp>
      <p:pic>
        <p:nvPicPr>
          <p:cNvPr id="5" name="Picture 4" descr="A black box with a gold logo on it&#10;&#10;Description automatically generated">
            <a:extLst>
              <a:ext uri="{FF2B5EF4-FFF2-40B4-BE49-F238E27FC236}">
                <a16:creationId xmlns:a16="http://schemas.microsoft.com/office/drawing/2014/main" id="{14F6347F-C211-AA09-D86E-7E87A8ACA5E2}"/>
              </a:ext>
            </a:extLst>
          </p:cNvPr>
          <p:cNvPicPr>
            <a:picLocks noChangeAspect="1"/>
          </p:cNvPicPr>
          <p:nvPr/>
        </p:nvPicPr>
        <p:blipFill>
          <a:blip r:embed="rId7"/>
          <a:srcRect l="32727" t="22079" r="-320" b="25285"/>
          <a:stretch/>
        </p:blipFill>
        <p:spPr>
          <a:xfrm>
            <a:off x="3351727" y="4483390"/>
            <a:ext cx="2083599" cy="2160997"/>
          </a:xfrm>
          <a:prstGeom prst="rect">
            <a:avLst/>
          </a:prstGeom>
        </p:spPr>
      </p:pic>
      <p:pic>
        <p:nvPicPr>
          <p:cNvPr id="1026" name="Picture 2">
            <a:extLst>
              <a:ext uri="{FF2B5EF4-FFF2-40B4-BE49-F238E27FC236}">
                <a16:creationId xmlns:a16="http://schemas.microsoft.com/office/drawing/2014/main" id="{691C0C72-901D-7FCE-5466-92533C2EDB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5492" y="1041459"/>
            <a:ext cx="4569834" cy="32384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97B7F8B-B505-4B4C-2845-E29997F578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4785" y="1041459"/>
            <a:ext cx="5120072" cy="3238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D772CEA-54B9-294A-E6C6-12ED445AD9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66826" y="4391198"/>
            <a:ext cx="3260148" cy="2219325"/>
          </a:xfrm>
          <a:prstGeom prst="rect">
            <a:avLst/>
          </a:prstGeom>
          <a:noFill/>
          <a:extLst>
            <a:ext uri="{909E8E84-426E-40DD-AFC4-6F175D3DCCD1}">
              <a14:hiddenFill xmlns:a14="http://schemas.microsoft.com/office/drawing/2010/main">
                <a:solidFill>
                  <a:srgbClr val="FFFFFF"/>
                </a:solidFill>
              </a14:hiddenFill>
            </a:ext>
          </a:extLst>
        </p:spPr>
      </p:pic>
      <p:pic>
        <p:nvPicPr>
          <p:cNvPr id="10" name="Recorded Sound">
            <a:hlinkClick r:id="" action="ppaction://media"/>
            <a:extLst>
              <a:ext uri="{FF2B5EF4-FFF2-40B4-BE49-F238E27FC236}">
                <a16:creationId xmlns:a16="http://schemas.microsoft.com/office/drawing/2014/main" id="{57F62C6F-BA87-D8A8-8746-84416B443226}"/>
              </a:ext>
            </a:extLst>
          </p:cNvPr>
          <p:cNvPicPr>
            <a:picLocks noChangeAspect="1"/>
          </p:cNvPicPr>
          <p:nvPr>
            <a:audioFile r:link="rId1"/>
            <p:extLst>
              <p:ext uri="{DAA4B4D4-6D71-4841-9C94-3DE7FCFB9230}">
                <p14:media xmlns:p14="http://schemas.microsoft.com/office/powerpoint/2010/main" r:embed="rId2">
                  <p14:trim st="2307"/>
                </p14:media>
              </p:ext>
            </p:extLst>
          </p:nvPr>
        </p:nvPicPr>
        <p:blipFill>
          <a:blip r:embed="rId11"/>
          <a:stretch>
            <a:fillRect/>
          </a:stretch>
        </p:blipFill>
        <p:spPr>
          <a:xfrm>
            <a:off x="9514792" y="6196455"/>
            <a:ext cx="487363" cy="487363"/>
          </a:xfrm>
          <a:prstGeom prst="rect">
            <a:avLst/>
          </a:prstGeom>
        </p:spPr>
      </p:pic>
    </p:spTree>
    <p:extLst>
      <p:ext uri="{BB962C8B-B14F-4D97-AF65-F5344CB8AC3E}">
        <p14:creationId xmlns:p14="http://schemas.microsoft.com/office/powerpoint/2010/main" val="215489854"/>
      </p:ext>
    </p:extLst>
  </p:cSld>
  <p:clrMapOvr>
    <a:masterClrMapping/>
  </p:clrMapOvr>
  <mc:AlternateContent xmlns:mc="http://schemas.openxmlformats.org/markup-compatibility/2006" xmlns:p14="http://schemas.microsoft.com/office/powerpoint/2010/main">
    <mc:Choice Requires="p14">
      <p:transition spd="slow" p14:dur="2000" advTm="28490"/>
    </mc:Choice>
    <mc:Fallback xmlns="">
      <p:transition spd="slow" advTm="28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2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1000F-FF3F-F46B-E163-87C7AA9FD6C4}"/>
              </a:ext>
            </a:extLst>
          </p:cNvPr>
          <p:cNvSpPr>
            <a:spLocks noGrp="1"/>
          </p:cNvSpPr>
          <p:nvPr>
            <p:ph type="title"/>
          </p:nvPr>
        </p:nvSpPr>
        <p:spPr>
          <a:xfrm>
            <a:off x="855023" y="618518"/>
            <a:ext cx="10192388" cy="1478570"/>
          </a:xfrm>
        </p:spPr>
        <p:txBody>
          <a:bodyPr/>
          <a:lstStyle/>
          <a:p>
            <a:r>
              <a:rPr lang="en-US"/>
              <a:t>Microcontroller/Microprocessor selection</a:t>
            </a:r>
          </a:p>
        </p:txBody>
      </p:sp>
      <p:sp>
        <p:nvSpPr>
          <p:cNvPr id="3" name="Content Placeholder 2">
            <a:extLst>
              <a:ext uri="{FF2B5EF4-FFF2-40B4-BE49-F238E27FC236}">
                <a16:creationId xmlns:a16="http://schemas.microsoft.com/office/drawing/2014/main" id="{6F939594-289D-0489-C64C-581A2BA1BAE6}"/>
              </a:ext>
            </a:extLst>
          </p:cNvPr>
          <p:cNvSpPr>
            <a:spLocks noGrp="1"/>
          </p:cNvSpPr>
          <p:nvPr>
            <p:ph idx="1"/>
          </p:nvPr>
        </p:nvSpPr>
        <p:spPr>
          <a:xfrm>
            <a:off x="1141412" y="5213537"/>
            <a:ext cx="9905999" cy="1003867"/>
          </a:xfrm>
        </p:spPr>
        <p:txBody>
          <a:bodyPr vert="horz" lIns="91440" tIns="45720" rIns="91440" bIns="45720" rtlCol="0" anchor="t">
            <a:normAutofit/>
          </a:bodyPr>
          <a:lstStyle/>
          <a:p>
            <a:r>
              <a:rPr lang="en-US"/>
              <a:t>Final Decision: ESP-WROOM-32</a:t>
            </a:r>
          </a:p>
        </p:txBody>
      </p:sp>
      <p:graphicFrame>
        <p:nvGraphicFramePr>
          <p:cNvPr id="5" name="Table 4">
            <a:extLst>
              <a:ext uri="{FF2B5EF4-FFF2-40B4-BE49-F238E27FC236}">
                <a16:creationId xmlns:a16="http://schemas.microsoft.com/office/drawing/2014/main" id="{01373165-6B7F-00F7-1570-13E2537904DD}"/>
              </a:ext>
            </a:extLst>
          </p:cNvPr>
          <p:cNvGraphicFramePr>
            <a:graphicFrameLocks noGrp="1"/>
          </p:cNvGraphicFramePr>
          <p:nvPr>
            <p:extLst>
              <p:ext uri="{D42A27DB-BD31-4B8C-83A1-F6EECF244321}">
                <p14:modId xmlns:p14="http://schemas.microsoft.com/office/powerpoint/2010/main" val="355258198"/>
              </p:ext>
            </p:extLst>
          </p:nvPr>
        </p:nvGraphicFramePr>
        <p:xfrm>
          <a:off x="749875" y="1711930"/>
          <a:ext cx="8574925" cy="2774348"/>
        </p:xfrm>
        <a:graphic>
          <a:graphicData uri="http://schemas.openxmlformats.org/drawingml/2006/table">
            <a:tbl>
              <a:tblPr firstRow="1" bandRow="1">
                <a:tableStyleId>{7DF18680-E054-41AD-8BC1-D1AEF772440D}</a:tableStyleId>
              </a:tblPr>
              <a:tblGrid>
                <a:gridCol w="1821050">
                  <a:extLst>
                    <a:ext uri="{9D8B030D-6E8A-4147-A177-3AD203B41FA5}">
                      <a16:colId xmlns:a16="http://schemas.microsoft.com/office/drawing/2014/main" val="340393"/>
                    </a:ext>
                  </a:extLst>
                </a:gridCol>
                <a:gridCol w="1578067">
                  <a:extLst>
                    <a:ext uri="{9D8B030D-6E8A-4147-A177-3AD203B41FA5}">
                      <a16:colId xmlns:a16="http://schemas.microsoft.com/office/drawing/2014/main" val="3197063065"/>
                    </a:ext>
                  </a:extLst>
                </a:gridCol>
                <a:gridCol w="1293952">
                  <a:extLst>
                    <a:ext uri="{9D8B030D-6E8A-4147-A177-3AD203B41FA5}">
                      <a16:colId xmlns:a16="http://schemas.microsoft.com/office/drawing/2014/main" val="2098190979"/>
                    </a:ext>
                  </a:extLst>
                </a:gridCol>
                <a:gridCol w="1293952">
                  <a:extLst>
                    <a:ext uri="{9D8B030D-6E8A-4147-A177-3AD203B41FA5}">
                      <a16:colId xmlns:a16="http://schemas.microsoft.com/office/drawing/2014/main" val="3007607974"/>
                    </a:ext>
                  </a:extLst>
                </a:gridCol>
                <a:gridCol w="1293952">
                  <a:extLst>
                    <a:ext uri="{9D8B030D-6E8A-4147-A177-3AD203B41FA5}">
                      <a16:colId xmlns:a16="http://schemas.microsoft.com/office/drawing/2014/main" val="3990089925"/>
                    </a:ext>
                  </a:extLst>
                </a:gridCol>
                <a:gridCol w="1293952">
                  <a:extLst>
                    <a:ext uri="{9D8B030D-6E8A-4147-A177-3AD203B41FA5}">
                      <a16:colId xmlns:a16="http://schemas.microsoft.com/office/drawing/2014/main" val="3891071959"/>
                    </a:ext>
                  </a:extLst>
                </a:gridCol>
              </a:tblGrid>
              <a:tr h="682460">
                <a:tc>
                  <a:txBody>
                    <a:bodyPr/>
                    <a:lstStyle/>
                    <a:p>
                      <a:pPr lvl="0">
                        <a:buNone/>
                      </a:pPr>
                      <a:r>
                        <a:rPr lang="en-US"/>
                        <a:t>Product</a:t>
                      </a:r>
                    </a:p>
                  </a:txBody>
                  <a:tcPr/>
                </a:tc>
                <a:tc>
                  <a:txBody>
                    <a:bodyPr/>
                    <a:lstStyle/>
                    <a:p>
                      <a:r>
                        <a:rPr lang="en-US"/>
                        <a:t>Memory</a:t>
                      </a:r>
                    </a:p>
                  </a:txBody>
                  <a:tcPr/>
                </a:tc>
                <a:tc>
                  <a:txBody>
                    <a:bodyPr/>
                    <a:lstStyle/>
                    <a:p>
                      <a:r>
                        <a:rPr lang="en-US"/>
                        <a:t>Processor Speed</a:t>
                      </a:r>
                    </a:p>
                  </a:txBody>
                  <a:tcPr/>
                </a:tc>
                <a:tc>
                  <a:txBody>
                    <a:bodyPr/>
                    <a:lstStyle/>
                    <a:p>
                      <a:r>
                        <a:rPr lang="en-US"/>
                        <a:t>GPIO Pins</a:t>
                      </a:r>
                    </a:p>
                  </a:txBody>
                  <a:tcPr/>
                </a:tc>
                <a:tc>
                  <a:txBody>
                    <a:bodyPr/>
                    <a:lstStyle/>
                    <a:p>
                      <a:r>
                        <a:rPr lang="en-US"/>
                        <a:t>Operating Voltage</a:t>
                      </a:r>
                    </a:p>
                  </a:txBody>
                  <a:tcPr/>
                </a:tc>
                <a:tc>
                  <a:txBody>
                    <a:bodyPr/>
                    <a:lstStyle/>
                    <a:p>
                      <a:r>
                        <a:rPr lang="en-US"/>
                        <a:t>Cost</a:t>
                      </a:r>
                    </a:p>
                  </a:txBody>
                  <a:tcPr/>
                </a:tc>
                <a:extLst>
                  <a:ext uri="{0D108BD9-81ED-4DB2-BD59-A6C34878D82A}">
                    <a16:rowId xmlns:a16="http://schemas.microsoft.com/office/drawing/2014/main" val="2406952454"/>
                  </a:ext>
                </a:extLst>
              </a:tr>
              <a:tr h="697296">
                <a:tc>
                  <a:txBody>
                    <a:bodyPr/>
                    <a:lstStyle/>
                    <a:p>
                      <a:r>
                        <a:rPr lang="en-US"/>
                        <a:t>Arduino Mega 2560 Rev 3</a:t>
                      </a:r>
                    </a:p>
                  </a:txBody>
                  <a:tcPr/>
                </a:tc>
                <a:tc>
                  <a:txBody>
                    <a:bodyPr/>
                    <a:lstStyle/>
                    <a:p>
                      <a:r>
                        <a:rPr lang="en-US"/>
                        <a:t>256KB(Flash)</a:t>
                      </a:r>
                    </a:p>
                  </a:txBody>
                  <a:tcPr/>
                </a:tc>
                <a:tc>
                  <a:txBody>
                    <a:bodyPr/>
                    <a:lstStyle/>
                    <a:p>
                      <a:r>
                        <a:rPr lang="en-US"/>
                        <a:t>16MHz</a:t>
                      </a:r>
                    </a:p>
                  </a:txBody>
                  <a:tcPr/>
                </a:tc>
                <a:tc>
                  <a:txBody>
                    <a:bodyPr/>
                    <a:lstStyle/>
                    <a:p>
                      <a:r>
                        <a:rPr lang="en-US"/>
                        <a:t>70</a:t>
                      </a:r>
                    </a:p>
                  </a:txBody>
                  <a:tcPr/>
                </a:tc>
                <a:tc>
                  <a:txBody>
                    <a:bodyPr/>
                    <a:lstStyle/>
                    <a:p>
                      <a:r>
                        <a:rPr lang="en-US"/>
                        <a:t>5V</a:t>
                      </a:r>
                    </a:p>
                  </a:txBody>
                  <a:tcPr/>
                </a:tc>
                <a:tc>
                  <a:txBody>
                    <a:bodyPr/>
                    <a:lstStyle/>
                    <a:p>
                      <a:r>
                        <a:rPr lang="en-US"/>
                        <a:t>$48.40</a:t>
                      </a:r>
                    </a:p>
                  </a:txBody>
                  <a:tcPr/>
                </a:tc>
                <a:extLst>
                  <a:ext uri="{0D108BD9-81ED-4DB2-BD59-A6C34878D82A}">
                    <a16:rowId xmlns:a16="http://schemas.microsoft.com/office/drawing/2014/main" val="304472367"/>
                  </a:ext>
                </a:extLst>
              </a:tr>
              <a:tr h="697296">
                <a:tc>
                  <a:txBody>
                    <a:bodyPr/>
                    <a:lstStyle/>
                    <a:p>
                      <a:r>
                        <a:rPr lang="en-US"/>
                        <a:t>Raspberry Pi 3 Model B+</a:t>
                      </a:r>
                    </a:p>
                  </a:txBody>
                  <a:tcPr>
                    <a:solidFill>
                      <a:schemeClr val="tx1">
                        <a:lumMod val="95000"/>
                      </a:schemeClr>
                    </a:solidFill>
                  </a:tcPr>
                </a:tc>
                <a:tc>
                  <a:txBody>
                    <a:bodyPr/>
                    <a:lstStyle/>
                    <a:p>
                      <a:r>
                        <a:rPr lang="en-US"/>
                        <a:t>2GB(RAM)</a:t>
                      </a:r>
                    </a:p>
                  </a:txBody>
                  <a:tcPr/>
                </a:tc>
                <a:tc>
                  <a:txBody>
                    <a:bodyPr/>
                    <a:lstStyle/>
                    <a:p>
                      <a:r>
                        <a:rPr lang="en-US"/>
                        <a:t>1.5GHz</a:t>
                      </a:r>
                    </a:p>
                  </a:txBody>
                  <a:tcPr/>
                </a:tc>
                <a:tc>
                  <a:txBody>
                    <a:bodyPr/>
                    <a:lstStyle/>
                    <a:p>
                      <a:r>
                        <a:rPr lang="en-US"/>
                        <a:t>40</a:t>
                      </a:r>
                    </a:p>
                  </a:txBody>
                  <a:tcPr/>
                </a:tc>
                <a:tc>
                  <a:txBody>
                    <a:bodyPr/>
                    <a:lstStyle/>
                    <a:p>
                      <a:r>
                        <a:rPr lang="en-US"/>
                        <a:t>5V</a:t>
                      </a:r>
                    </a:p>
                  </a:txBody>
                  <a:tcPr/>
                </a:tc>
                <a:tc>
                  <a:txBody>
                    <a:bodyPr/>
                    <a:lstStyle/>
                    <a:p>
                      <a:r>
                        <a:rPr lang="en-US"/>
                        <a:t>$45.00</a:t>
                      </a:r>
                    </a:p>
                  </a:txBody>
                  <a:tcPr/>
                </a:tc>
                <a:extLst>
                  <a:ext uri="{0D108BD9-81ED-4DB2-BD59-A6C34878D82A}">
                    <a16:rowId xmlns:a16="http://schemas.microsoft.com/office/drawing/2014/main" val="3616691462"/>
                  </a:ext>
                </a:extLst>
              </a:tr>
              <a:tr h="697296">
                <a:tc>
                  <a:txBody>
                    <a:bodyPr/>
                    <a:lstStyle/>
                    <a:p>
                      <a:r>
                        <a:rPr lang="en-US">
                          <a:highlight>
                            <a:srgbClr val="FFFF00"/>
                          </a:highlight>
                        </a:rPr>
                        <a:t>ESP-WROOM-32</a:t>
                      </a:r>
                    </a:p>
                  </a:txBody>
                  <a:tcPr/>
                </a:tc>
                <a:tc>
                  <a:txBody>
                    <a:bodyPr/>
                    <a:lstStyle/>
                    <a:p>
                      <a:r>
                        <a:rPr lang="en-US"/>
                        <a:t>Max of 16MB(Flash)</a:t>
                      </a:r>
                    </a:p>
                  </a:txBody>
                  <a:tcPr/>
                </a:tc>
                <a:tc>
                  <a:txBody>
                    <a:bodyPr/>
                    <a:lstStyle/>
                    <a:p>
                      <a:r>
                        <a:rPr lang="en-US"/>
                        <a:t>2.4GHz</a:t>
                      </a:r>
                    </a:p>
                  </a:txBody>
                  <a:tcPr/>
                </a:tc>
                <a:tc>
                  <a:txBody>
                    <a:bodyPr/>
                    <a:lstStyle/>
                    <a:p>
                      <a:r>
                        <a:rPr lang="en-US"/>
                        <a:t>32</a:t>
                      </a:r>
                    </a:p>
                  </a:txBody>
                  <a:tcPr/>
                </a:tc>
                <a:tc>
                  <a:txBody>
                    <a:bodyPr/>
                    <a:lstStyle/>
                    <a:p>
                      <a:r>
                        <a:rPr lang="en-US"/>
                        <a:t>3.3V</a:t>
                      </a:r>
                    </a:p>
                  </a:txBody>
                  <a:tcPr/>
                </a:tc>
                <a:tc>
                  <a:txBody>
                    <a:bodyPr/>
                    <a:lstStyle/>
                    <a:p>
                      <a:r>
                        <a:rPr lang="en-US"/>
                        <a:t>$9.99(3 pk)</a:t>
                      </a:r>
                    </a:p>
                  </a:txBody>
                  <a:tcPr/>
                </a:tc>
                <a:extLst>
                  <a:ext uri="{0D108BD9-81ED-4DB2-BD59-A6C34878D82A}">
                    <a16:rowId xmlns:a16="http://schemas.microsoft.com/office/drawing/2014/main" val="510951245"/>
                  </a:ext>
                </a:extLst>
              </a:tr>
            </a:tbl>
          </a:graphicData>
        </a:graphic>
      </p:graphicFrame>
      <p:pic>
        <p:nvPicPr>
          <p:cNvPr id="6" name="Picture 5" descr="A person sitting in a chair&#10;&#10;AI-generated content may be incorrect.">
            <a:extLst>
              <a:ext uri="{FF2B5EF4-FFF2-40B4-BE49-F238E27FC236}">
                <a16:creationId xmlns:a16="http://schemas.microsoft.com/office/drawing/2014/main" id="{16CD3CC2-961A-0C36-60CA-26FF4D013BCC}"/>
              </a:ext>
            </a:extLst>
          </p:cNvPr>
          <p:cNvPicPr>
            <a:picLocks noChangeAspect="1"/>
          </p:cNvPicPr>
          <p:nvPr/>
        </p:nvPicPr>
        <p:blipFill>
          <a:blip r:embed="rId5"/>
          <a:stretch>
            <a:fillRect/>
          </a:stretch>
        </p:blipFill>
        <p:spPr>
          <a:xfrm rot="5400000">
            <a:off x="9712818" y="4766889"/>
            <a:ext cx="2136846" cy="1575624"/>
          </a:xfrm>
          <a:prstGeom prst="roundRect">
            <a:avLst/>
          </a:prstGeom>
        </p:spPr>
      </p:pic>
      <p:pic>
        <p:nvPicPr>
          <p:cNvPr id="4" name="Picture 3" descr="HiLetgo ESP-WROOM-32 ESP32 ESP-32S Development Board 2.4GHz Dual-Mode WiFi + Bluetooth Dual cores Microcontroller Processor Integrated with Antenna RF">
            <a:extLst>
              <a:ext uri="{FF2B5EF4-FFF2-40B4-BE49-F238E27FC236}">
                <a16:creationId xmlns:a16="http://schemas.microsoft.com/office/drawing/2014/main" id="{3A2B4D62-C8B2-541F-F8B1-CAF60B58D3D1}"/>
              </a:ext>
            </a:extLst>
          </p:cNvPr>
          <p:cNvPicPr>
            <a:picLocks noChangeAspect="1"/>
          </p:cNvPicPr>
          <p:nvPr/>
        </p:nvPicPr>
        <p:blipFill>
          <a:blip r:embed="rId6"/>
          <a:srcRect l="2570" t="8457" r="3204" b="10682"/>
          <a:stretch/>
        </p:blipFill>
        <p:spPr>
          <a:xfrm>
            <a:off x="9501808" y="1843318"/>
            <a:ext cx="2335697" cy="2004393"/>
          </a:xfrm>
          <a:prstGeom prst="rect">
            <a:avLst/>
          </a:prstGeom>
        </p:spPr>
      </p:pic>
      <p:pic>
        <p:nvPicPr>
          <p:cNvPr id="13" name="Recorded Sound">
            <a:hlinkClick r:id="" action="ppaction://media"/>
            <a:extLst>
              <a:ext uri="{FF2B5EF4-FFF2-40B4-BE49-F238E27FC236}">
                <a16:creationId xmlns:a16="http://schemas.microsoft.com/office/drawing/2014/main" id="{C0283462-DFD1-0DC2-EC49-DF4E18880A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24800" y="6176583"/>
            <a:ext cx="487363" cy="487363"/>
          </a:xfrm>
          <a:prstGeom prst="rect">
            <a:avLst/>
          </a:prstGeom>
        </p:spPr>
      </p:pic>
      <p:sp>
        <p:nvSpPr>
          <p:cNvPr id="7" name="TextBox 6">
            <a:extLst>
              <a:ext uri="{FF2B5EF4-FFF2-40B4-BE49-F238E27FC236}">
                <a16:creationId xmlns:a16="http://schemas.microsoft.com/office/drawing/2014/main" id="{5DC9ED16-D9AD-480F-EE72-F2C15B785C31}"/>
              </a:ext>
            </a:extLst>
          </p:cNvPr>
          <p:cNvSpPr txBox="1"/>
          <p:nvPr/>
        </p:nvSpPr>
        <p:spPr>
          <a:xfrm>
            <a:off x="10066690" y="4080558"/>
            <a:ext cx="1429102" cy="369332"/>
          </a:xfrm>
          <a:prstGeom prst="rect">
            <a:avLst/>
          </a:prstGeom>
          <a:noFill/>
        </p:spPr>
        <p:txBody>
          <a:bodyPr wrap="square">
            <a:spAutoFit/>
          </a:bodyPr>
          <a:lstStyle/>
          <a:p>
            <a:pPr algn="ctr"/>
            <a:r>
              <a:rPr lang="en-US"/>
              <a:t>Eric(EE)</a:t>
            </a:r>
          </a:p>
        </p:txBody>
      </p:sp>
    </p:spTree>
    <p:extLst>
      <p:ext uri="{BB962C8B-B14F-4D97-AF65-F5344CB8AC3E}">
        <p14:creationId xmlns:p14="http://schemas.microsoft.com/office/powerpoint/2010/main" val="2196671288"/>
      </p:ext>
    </p:extLst>
  </p:cSld>
  <p:clrMapOvr>
    <a:masterClrMapping/>
  </p:clrMapOvr>
  <mc:AlternateContent xmlns:mc="http://schemas.openxmlformats.org/markup-compatibility/2006" xmlns:p14="http://schemas.microsoft.com/office/powerpoint/2010/main">
    <mc:Choice Requires="p14">
      <p:transition spd="slow" p14:dur="2000" advTm="26645"/>
    </mc:Choice>
    <mc:Fallback xmlns="">
      <p:transition spd="slow" advTm="26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4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72200-A90C-5C15-D2E0-2412F1074917}"/>
              </a:ext>
            </a:extLst>
          </p:cNvPr>
          <p:cNvSpPr>
            <a:spLocks noGrp="1"/>
          </p:cNvSpPr>
          <p:nvPr>
            <p:ph type="title"/>
          </p:nvPr>
        </p:nvSpPr>
        <p:spPr>
          <a:xfrm>
            <a:off x="3318922" y="243918"/>
            <a:ext cx="5282298" cy="851507"/>
          </a:xfrm>
        </p:spPr>
        <p:txBody>
          <a:bodyPr vert="horz" lIns="91440" tIns="45720" rIns="91440" bIns="45720" rtlCol="0" anchor="b">
            <a:noAutofit/>
          </a:bodyPr>
          <a:lstStyle/>
          <a:p>
            <a:pPr algn="ctr"/>
            <a:r>
              <a:rPr lang="en-US"/>
              <a:t>Keypad Selection</a:t>
            </a:r>
          </a:p>
        </p:txBody>
      </p:sp>
      <p:sp>
        <p:nvSpPr>
          <p:cNvPr id="5" name="Rectangle 1">
            <a:extLst>
              <a:ext uri="{FF2B5EF4-FFF2-40B4-BE49-F238E27FC236}">
                <a16:creationId xmlns:a16="http://schemas.microsoft.com/office/drawing/2014/main" id="{09D71A80-FFE5-E75B-210F-0B9FAF8702AA}"/>
              </a:ext>
            </a:extLst>
          </p:cNvPr>
          <p:cNvSpPr>
            <a:spLocks noChangeArrowheads="1"/>
          </p:cNvSpPr>
          <p:nvPr/>
        </p:nvSpPr>
        <p:spPr bwMode="auto">
          <a:xfrm>
            <a:off x="8036041" y="2249487"/>
            <a:ext cx="3281004" cy="354171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0" marR="0" lvl="0" indent="-228600" defTabSz="914400" fontAlgn="base">
              <a:lnSpc>
                <a:spcPct val="120000"/>
              </a:lnSpc>
              <a:spcBef>
                <a:spcPct val="0"/>
              </a:spcBef>
              <a:spcAft>
                <a:spcPts val="600"/>
              </a:spcAft>
              <a:buClrTx/>
              <a:buSzPct val="125000"/>
              <a:buFont typeface="Arial" panose="020B0604020202020204" pitchFamily="34" charset="0"/>
              <a:buChar char="•"/>
              <a:tabLst/>
            </a:pPr>
            <a:endParaRPr kumimoji="0" lang="en-US" altLang="en-US" b="0" i="0" u="none" strike="noStrike" cap="none" normalizeH="0" baseline="0">
              <a:ln>
                <a:noFill/>
              </a:ln>
              <a:solidFill>
                <a:srgbClr val="FFFFFF"/>
              </a:solidFill>
              <a:effectLst/>
            </a:endParaRPr>
          </a:p>
        </p:txBody>
      </p:sp>
      <p:sp>
        <p:nvSpPr>
          <p:cNvPr id="8" name="TextBox 7">
            <a:extLst>
              <a:ext uri="{FF2B5EF4-FFF2-40B4-BE49-F238E27FC236}">
                <a16:creationId xmlns:a16="http://schemas.microsoft.com/office/drawing/2014/main" id="{4676D692-C9FD-F141-DDE3-A8F549198F3B}"/>
              </a:ext>
            </a:extLst>
          </p:cNvPr>
          <p:cNvSpPr txBox="1"/>
          <p:nvPr/>
        </p:nvSpPr>
        <p:spPr>
          <a:xfrm>
            <a:off x="7695293" y="1169951"/>
            <a:ext cx="3970925" cy="2862322"/>
          </a:xfrm>
          <a:prstGeom prst="rect">
            <a:avLst/>
          </a:prstGeom>
          <a:noFill/>
        </p:spPr>
        <p:txBody>
          <a:bodyPr wrap="square" rtlCol="0">
            <a:spAutoFit/>
          </a:bodyPr>
          <a:lstStyle/>
          <a:p>
            <a:r>
              <a:rPr lang="en-US" sz="2000"/>
              <a:t>For our keypad selection we chose the Membrane Keypad because it is user friendly, easy to maintain, and designed to take up minimal space and weight</a:t>
            </a:r>
          </a:p>
          <a:p>
            <a:endParaRPr lang="en-US" sz="2000"/>
          </a:p>
          <a:p>
            <a:r>
              <a:rPr lang="en-US" sz="2000"/>
              <a:t>Final Decision: NEXTION 16 Keys Matrix Keypad 4x4 Membrane Keyboard Module</a:t>
            </a:r>
          </a:p>
        </p:txBody>
      </p:sp>
      <p:pic>
        <p:nvPicPr>
          <p:cNvPr id="128" name="Picture 127">
            <a:extLst>
              <a:ext uri="{FF2B5EF4-FFF2-40B4-BE49-F238E27FC236}">
                <a16:creationId xmlns:a16="http://schemas.microsoft.com/office/drawing/2014/main" id="{DD9EAEF9-8DE9-70E5-6885-5E34317C4595}"/>
              </a:ext>
            </a:extLst>
          </p:cNvPr>
          <p:cNvPicPr>
            <a:picLocks noChangeAspect="1"/>
          </p:cNvPicPr>
          <p:nvPr/>
        </p:nvPicPr>
        <p:blipFill>
          <a:blip r:embed="rId5"/>
          <a:stretch>
            <a:fillRect/>
          </a:stretch>
        </p:blipFill>
        <p:spPr>
          <a:xfrm>
            <a:off x="7826769" y="4199561"/>
            <a:ext cx="2089174" cy="2057399"/>
          </a:xfrm>
          <a:prstGeom prst="rect">
            <a:avLst/>
          </a:prstGeom>
        </p:spPr>
      </p:pic>
      <p:sp>
        <p:nvSpPr>
          <p:cNvPr id="133" name="Rectangle 6">
            <a:extLst>
              <a:ext uri="{FF2B5EF4-FFF2-40B4-BE49-F238E27FC236}">
                <a16:creationId xmlns:a16="http://schemas.microsoft.com/office/drawing/2014/main" id="{7A31C091-DD7F-707B-03E4-B68EBE1B905D}"/>
              </a:ext>
            </a:extLst>
          </p:cNvPr>
          <p:cNvSpPr>
            <a:spLocks noChangeArrowheads="1"/>
          </p:cNvSpPr>
          <p:nvPr/>
        </p:nvSpPr>
        <p:spPr bwMode="auto">
          <a:xfrm>
            <a:off x="7998980" y="3449134"/>
            <a:ext cx="3281004" cy="354171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R="0" lvl="0" defTabSz="914400" fontAlgn="base">
              <a:lnSpc>
                <a:spcPct val="120000"/>
              </a:lnSpc>
              <a:spcBef>
                <a:spcPct val="0"/>
              </a:spcBef>
              <a:spcAft>
                <a:spcPts val="600"/>
              </a:spcAft>
              <a:buClrTx/>
              <a:buSzPct val="125000"/>
              <a:tabLst/>
            </a:pPr>
            <a:endParaRPr kumimoji="0" lang="en-US" altLang="en-US" b="0" i="0" u="none" strike="noStrike" cap="none" normalizeH="0" baseline="0">
              <a:ln>
                <a:noFill/>
              </a:ln>
              <a:solidFill>
                <a:srgbClr val="FFFFFF"/>
              </a:solidFill>
              <a:effectLst/>
            </a:endParaRPr>
          </a:p>
        </p:txBody>
      </p:sp>
      <p:graphicFrame>
        <p:nvGraphicFramePr>
          <p:cNvPr id="141" name="Table 140">
            <a:extLst>
              <a:ext uri="{FF2B5EF4-FFF2-40B4-BE49-F238E27FC236}">
                <a16:creationId xmlns:a16="http://schemas.microsoft.com/office/drawing/2014/main" id="{BC425749-5FE0-FAA9-9A1E-B532CFDA1D4B}"/>
              </a:ext>
            </a:extLst>
          </p:cNvPr>
          <p:cNvGraphicFramePr>
            <a:graphicFrameLocks noGrp="1"/>
          </p:cNvGraphicFramePr>
          <p:nvPr>
            <p:extLst>
              <p:ext uri="{D42A27DB-BD31-4B8C-83A1-F6EECF244321}">
                <p14:modId xmlns:p14="http://schemas.microsoft.com/office/powerpoint/2010/main" val="1269044891"/>
              </p:ext>
            </p:extLst>
          </p:nvPr>
        </p:nvGraphicFramePr>
        <p:xfrm>
          <a:off x="598558" y="1260394"/>
          <a:ext cx="6887463" cy="5006500"/>
        </p:xfrm>
        <a:graphic>
          <a:graphicData uri="http://schemas.openxmlformats.org/drawingml/2006/table">
            <a:tbl>
              <a:tblPr firstRow="1" firstCol="1" bandRow="1">
                <a:tableStyleId>{7DF18680-E054-41AD-8BC1-D1AEF772440D}</a:tableStyleId>
              </a:tblPr>
              <a:tblGrid>
                <a:gridCol w="834932">
                  <a:extLst>
                    <a:ext uri="{9D8B030D-6E8A-4147-A177-3AD203B41FA5}">
                      <a16:colId xmlns:a16="http://schemas.microsoft.com/office/drawing/2014/main" val="463641084"/>
                    </a:ext>
                  </a:extLst>
                </a:gridCol>
                <a:gridCol w="1261867">
                  <a:extLst>
                    <a:ext uri="{9D8B030D-6E8A-4147-A177-3AD203B41FA5}">
                      <a16:colId xmlns:a16="http://schemas.microsoft.com/office/drawing/2014/main" val="3343633834"/>
                    </a:ext>
                  </a:extLst>
                </a:gridCol>
                <a:gridCol w="1364140">
                  <a:extLst>
                    <a:ext uri="{9D8B030D-6E8A-4147-A177-3AD203B41FA5}">
                      <a16:colId xmlns:a16="http://schemas.microsoft.com/office/drawing/2014/main" val="952056128"/>
                    </a:ext>
                  </a:extLst>
                </a:gridCol>
                <a:gridCol w="1517990">
                  <a:extLst>
                    <a:ext uri="{9D8B030D-6E8A-4147-A177-3AD203B41FA5}">
                      <a16:colId xmlns:a16="http://schemas.microsoft.com/office/drawing/2014/main" val="1002818568"/>
                    </a:ext>
                  </a:extLst>
                </a:gridCol>
                <a:gridCol w="1908534">
                  <a:extLst>
                    <a:ext uri="{9D8B030D-6E8A-4147-A177-3AD203B41FA5}">
                      <a16:colId xmlns:a16="http://schemas.microsoft.com/office/drawing/2014/main" val="627797006"/>
                    </a:ext>
                  </a:extLst>
                </a:gridCol>
              </a:tblGrid>
              <a:tr h="441637">
                <a:tc>
                  <a:txBody>
                    <a:bodyPr/>
                    <a:lstStyle/>
                    <a:p>
                      <a:pPr marL="0" marR="0">
                        <a:lnSpc>
                          <a:spcPct val="115000"/>
                        </a:lnSpc>
                      </a:pPr>
                      <a:r>
                        <a:rPr lang="en-US" sz="1800">
                          <a:solidFill>
                            <a:schemeClr val="tx1"/>
                          </a:solidFill>
                          <a:effectLst/>
                        </a:rPr>
                        <a:t>Type </a:t>
                      </a:r>
                      <a:endParaRPr lang="en-US" sz="1800">
                        <a:solidFill>
                          <a:schemeClr val="tx1"/>
                        </a:solidFill>
                        <a:effectLst/>
                        <a:latin typeface="Arial" panose="020B0604020202020204" pitchFamily="34" charset="0"/>
                        <a:ea typeface="Arial" panose="020B0604020202020204" pitchFamily="34" charset="0"/>
                      </a:endParaRPr>
                    </a:p>
                  </a:txBody>
                  <a:tcPr marL="22800" marR="22800" marT="0" marB="0"/>
                </a:tc>
                <a:tc>
                  <a:txBody>
                    <a:bodyPr/>
                    <a:lstStyle/>
                    <a:p>
                      <a:pPr marL="0" marR="0">
                        <a:lnSpc>
                          <a:spcPct val="115000"/>
                        </a:lnSpc>
                      </a:pPr>
                      <a:r>
                        <a:rPr lang="en-US" sz="1800">
                          <a:solidFill>
                            <a:schemeClr val="tx1"/>
                          </a:solidFill>
                          <a:effectLst/>
                        </a:rPr>
                        <a:t>Technology</a:t>
                      </a:r>
                      <a:endParaRPr lang="en-US" sz="1800">
                        <a:solidFill>
                          <a:schemeClr val="tx1"/>
                        </a:solidFill>
                        <a:effectLst/>
                        <a:latin typeface="Arial" panose="020B0604020202020204" pitchFamily="34" charset="0"/>
                        <a:ea typeface="Arial" panose="020B0604020202020204" pitchFamily="34" charset="0"/>
                      </a:endParaRPr>
                    </a:p>
                  </a:txBody>
                  <a:tcPr marL="22800" marR="22800" marT="0" marB="0"/>
                </a:tc>
                <a:tc>
                  <a:txBody>
                    <a:bodyPr/>
                    <a:lstStyle/>
                    <a:p>
                      <a:pPr marL="0" marR="0">
                        <a:lnSpc>
                          <a:spcPct val="115000"/>
                        </a:lnSpc>
                      </a:pPr>
                      <a:r>
                        <a:rPr lang="en-US" sz="1800">
                          <a:solidFill>
                            <a:schemeClr val="tx1"/>
                          </a:solidFill>
                          <a:effectLst/>
                        </a:rPr>
                        <a:t>Advantages</a:t>
                      </a:r>
                      <a:endParaRPr lang="en-US" sz="1800">
                        <a:solidFill>
                          <a:schemeClr val="tx1"/>
                        </a:solidFill>
                        <a:effectLst/>
                        <a:latin typeface="Arial" panose="020B0604020202020204" pitchFamily="34" charset="0"/>
                        <a:ea typeface="Arial" panose="020B0604020202020204" pitchFamily="34" charset="0"/>
                      </a:endParaRPr>
                    </a:p>
                  </a:txBody>
                  <a:tcPr marL="22800" marR="22800" marT="0" marB="0"/>
                </a:tc>
                <a:tc>
                  <a:txBody>
                    <a:bodyPr/>
                    <a:lstStyle/>
                    <a:p>
                      <a:pPr marL="0" marR="0">
                        <a:lnSpc>
                          <a:spcPct val="115000"/>
                        </a:lnSpc>
                      </a:pPr>
                      <a:r>
                        <a:rPr lang="en-US" sz="1800">
                          <a:solidFill>
                            <a:schemeClr val="tx1"/>
                          </a:solidFill>
                          <a:effectLst/>
                        </a:rPr>
                        <a:t>Disadvantages</a:t>
                      </a:r>
                      <a:endParaRPr lang="en-US" sz="1800">
                        <a:solidFill>
                          <a:schemeClr val="tx1"/>
                        </a:solidFill>
                        <a:effectLst/>
                        <a:latin typeface="Arial" panose="020B0604020202020204" pitchFamily="34" charset="0"/>
                        <a:ea typeface="Arial" panose="020B0604020202020204" pitchFamily="34" charset="0"/>
                      </a:endParaRPr>
                    </a:p>
                  </a:txBody>
                  <a:tcPr marL="22800" marR="22800" marT="0" marB="0"/>
                </a:tc>
                <a:tc>
                  <a:txBody>
                    <a:bodyPr/>
                    <a:lstStyle/>
                    <a:p>
                      <a:pPr marL="0" marR="0">
                        <a:lnSpc>
                          <a:spcPct val="115000"/>
                        </a:lnSpc>
                      </a:pPr>
                      <a:r>
                        <a:rPr lang="en-US" sz="1800">
                          <a:solidFill>
                            <a:schemeClr val="tx1"/>
                          </a:solidFill>
                          <a:effectLst/>
                        </a:rPr>
                        <a:t>Suitability for Safe Design </a:t>
                      </a:r>
                      <a:endParaRPr lang="en-US" sz="1800">
                        <a:solidFill>
                          <a:schemeClr val="tx1"/>
                        </a:solidFill>
                        <a:effectLst/>
                        <a:latin typeface="Arial" panose="020B0604020202020204" pitchFamily="34" charset="0"/>
                        <a:ea typeface="Arial" panose="020B0604020202020204" pitchFamily="34" charset="0"/>
                      </a:endParaRPr>
                    </a:p>
                  </a:txBody>
                  <a:tcPr marL="22800" marR="22800" marT="0" marB="0"/>
                </a:tc>
                <a:extLst>
                  <a:ext uri="{0D108BD9-81ED-4DB2-BD59-A6C34878D82A}">
                    <a16:rowId xmlns:a16="http://schemas.microsoft.com/office/drawing/2014/main" val="2810728242"/>
                  </a:ext>
                </a:extLst>
              </a:tr>
              <a:tr h="1481488">
                <a:tc>
                  <a:txBody>
                    <a:bodyPr/>
                    <a:lstStyle/>
                    <a:p>
                      <a:pPr marL="0" marR="0">
                        <a:lnSpc>
                          <a:spcPct val="115000"/>
                        </a:lnSpc>
                      </a:pPr>
                      <a:r>
                        <a:rPr lang="en-US" sz="1200">
                          <a:solidFill>
                            <a:schemeClr val="bg1"/>
                          </a:solidFill>
                          <a:effectLst/>
                          <a:highlight>
                            <a:srgbClr val="FFFF00"/>
                          </a:highlight>
                        </a:rPr>
                        <a:t>Membrane</a:t>
                      </a:r>
                      <a:endParaRPr lang="en-US" sz="1200">
                        <a:solidFill>
                          <a:schemeClr val="bg1"/>
                        </a:solidFill>
                        <a:effectLst/>
                        <a:highlight>
                          <a:srgbClr val="FFFF00"/>
                        </a:highlight>
                        <a:latin typeface="Arial" panose="020B0604020202020204" pitchFamily="34" charset="0"/>
                        <a:ea typeface="Arial" panose="020B0604020202020204" pitchFamily="34" charset="0"/>
                      </a:endParaRPr>
                    </a:p>
                  </a:txBody>
                  <a:tcPr marL="22800" marR="22800" marT="0" marB="0"/>
                </a:tc>
                <a:tc>
                  <a:txBody>
                    <a:bodyPr/>
                    <a:lstStyle/>
                    <a:p>
                      <a:pPr marL="0" marR="0">
                        <a:lnSpc>
                          <a:spcPct val="115000"/>
                        </a:lnSpc>
                      </a:pPr>
                      <a:r>
                        <a:rPr lang="en-US" sz="1200">
                          <a:solidFill>
                            <a:schemeClr val="bg1"/>
                          </a:solidFill>
                          <a:effectLst/>
                        </a:rPr>
                        <a:t>Flexible layers of membranes that are connected </a:t>
                      </a:r>
                      <a:endParaRPr lang="en-US" sz="1200">
                        <a:solidFill>
                          <a:schemeClr val="bg1"/>
                        </a:solidFill>
                        <a:effectLst/>
                        <a:latin typeface="Arial" panose="020B0604020202020204" pitchFamily="34" charset="0"/>
                        <a:ea typeface="Arial" panose="020B0604020202020204" pitchFamily="34" charset="0"/>
                      </a:endParaRPr>
                    </a:p>
                  </a:txBody>
                  <a:tcPr marL="22800" marR="22800" marT="0" marB="0"/>
                </a:tc>
                <a:tc>
                  <a:txBody>
                    <a:bodyPr/>
                    <a:lstStyle/>
                    <a:p>
                      <a:pPr marL="342900" marR="0" lvl="0" indent="-342900">
                        <a:lnSpc>
                          <a:spcPct val="115000"/>
                        </a:lnSpc>
                        <a:buFont typeface="Symbol" panose="05050102010706020507" pitchFamily="18" charset="2"/>
                        <a:buChar char=""/>
                      </a:pPr>
                      <a:r>
                        <a:rPr lang="en-US" sz="1200">
                          <a:solidFill>
                            <a:schemeClr val="bg1"/>
                          </a:solidFill>
                          <a:effectLst/>
                        </a:rPr>
                        <a:t>Easier to clean and maintain</a:t>
                      </a:r>
                    </a:p>
                    <a:p>
                      <a:pPr marL="342900" marR="0" lvl="0" indent="-342900">
                        <a:lnSpc>
                          <a:spcPct val="115000"/>
                        </a:lnSpc>
                        <a:buFont typeface="Symbol" panose="05050102010706020507" pitchFamily="18" charset="2"/>
                        <a:buChar char=""/>
                      </a:pPr>
                      <a:r>
                        <a:rPr lang="en-US" sz="1200">
                          <a:solidFill>
                            <a:schemeClr val="bg1"/>
                          </a:solidFill>
                          <a:effectLst/>
                        </a:rPr>
                        <a:t>Resistant to dirt or water</a:t>
                      </a:r>
                    </a:p>
                    <a:p>
                      <a:pPr marL="342900" marR="0" lvl="0" indent="-342900">
                        <a:lnSpc>
                          <a:spcPct val="115000"/>
                        </a:lnSpc>
                        <a:buFont typeface="Symbol" panose="05050102010706020507" pitchFamily="18" charset="2"/>
                        <a:buChar char=""/>
                      </a:pPr>
                      <a:r>
                        <a:rPr lang="en-US" sz="1200">
                          <a:solidFill>
                            <a:schemeClr val="bg1"/>
                          </a:solidFill>
                          <a:effectLst/>
                        </a:rPr>
                        <a:t>Slim profile and lightweight</a:t>
                      </a:r>
                    </a:p>
                    <a:p>
                      <a:pPr marL="0" marR="0">
                        <a:lnSpc>
                          <a:spcPct val="115000"/>
                        </a:lnSpc>
                      </a:pPr>
                      <a:r>
                        <a:rPr lang="en-US" sz="1200">
                          <a:solidFill>
                            <a:schemeClr val="bg1"/>
                          </a:solidFill>
                          <a:effectLst/>
                        </a:rPr>
                        <a:t> </a:t>
                      </a:r>
                      <a:endParaRPr lang="en-US" sz="1200">
                        <a:solidFill>
                          <a:schemeClr val="bg1"/>
                        </a:solidFill>
                        <a:effectLst/>
                        <a:latin typeface="Arial" panose="020B0604020202020204" pitchFamily="34" charset="0"/>
                        <a:ea typeface="Arial" panose="020B0604020202020204" pitchFamily="34" charset="0"/>
                      </a:endParaRPr>
                    </a:p>
                  </a:txBody>
                  <a:tcPr marL="22800" marR="22800" marT="0" marB="0"/>
                </a:tc>
                <a:tc>
                  <a:txBody>
                    <a:bodyPr/>
                    <a:lstStyle/>
                    <a:p>
                      <a:pPr marL="342900" marR="0" lvl="0" indent="-342900">
                        <a:lnSpc>
                          <a:spcPct val="115000"/>
                        </a:lnSpc>
                        <a:buFont typeface="Symbol" panose="05050102010706020507" pitchFamily="18" charset="2"/>
                        <a:buChar char=""/>
                      </a:pPr>
                      <a:r>
                        <a:rPr lang="en-US" sz="1200">
                          <a:solidFill>
                            <a:schemeClr val="bg1"/>
                          </a:solidFill>
                          <a:effectLst/>
                        </a:rPr>
                        <a:t>Limited tactile feedback</a:t>
                      </a:r>
                    </a:p>
                    <a:p>
                      <a:pPr marL="342900" marR="0" lvl="0" indent="-342900">
                        <a:lnSpc>
                          <a:spcPct val="115000"/>
                        </a:lnSpc>
                        <a:buFont typeface="Symbol" panose="05050102010706020507" pitchFamily="18" charset="2"/>
                        <a:buChar char=""/>
                      </a:pPr>
                      <a:r>
                        <a:rPr lang="en-US" sz="1200">
                          <a:solidFill>
                            <a:schemeClr val="bg1"/>
                          </a:solidFill>
                          <a:effectLst/>
                        </a:rPr>
                        <a:t>Less durability for frequent pushing</a:t>
                      </a:r>
                      <a:endParaRPr lang="en-US" sz="1200">
                        <a:solidFill>
                          <a:schemeClr val="bg1"/>
                        </a:solidFill>
                        <a:effectLst/>
                        <a:latin typeface="Arial" panose="020B0604020202020204" pitchFamily="34" charset="0"/>
                        <a:ea typeface="Arial" panose="020B0604020202020204" pitchFamily="34" charset="0"/>
                      </a:endParaRPr>
                    </a:p>
                  </a:txBody>
                  <a:tcPr marL="22800" marR="22800" marT="0" marB="0"/>
                </a:tc>
                <a:tc>
                  <a:txBody>
                    <a:bodyPr/>
                    <a:lstStyle/>
                    <a:p>
                      <a:pPr marL="342900" marR="0" lvl="0" indent="-342900">
                        <a:lnSpc>
                          <a:spcPct val="115000"/>
                        </a:lnSpc>
                        <a:buFont typeface="Symbol" panose="05050102010706020507" pitchFamily="18" charset="2"/>
                        <a:buChar char=""/>
                      </a:pPr>
                      <a:r>
                        <a:rPr lang="en-US" sz="1200">
                          <a:solidFill>
                            <a:schemeClr val="bg1"/>
                          </a:solidFill>
                          <a:effectLst/>
                        </a:rPr>
                        <a:t>More suitable for compact design due to slim size</a:t>
                      </a:r>
                    </a:p>
                    <a:p>
                      <a:pPr marL="342900" marR="0" lvl="0" indent="-342900">
                        <a:lnSpc>
                          <a:spcPct val="115000"/>
                        </a:lnSpc>
                        <a:buFont typeface="Symbol" panose="05050102010706020507" pitchFamily="18" charset="2"/>
                        <a:buChar char=""/>
                      </a:pPr>
                      <a:r>
                        <a:rPr lang="en-US" sz="1200">
                          <a:solidFill>
                            <a:schemeClr val="bg1"/>
                          </a:solidFill>
                          <a:effectLst/>
                        </a:rPr>
                        <a:t>Best for safes requiring minimal space or weight</a:t>
                      </a:r>
                      <a:endParaRPr lang="en-US" sz="1200">
                        <a:solidFill>
                          <a:schemeClr val="bg1"/>
                        </a:solidFill>
                        <a:effectLst/>
                        <a:latin typeface="Arial" panose="020B0604020202020204" pitchFamily="34" charset="0"/>
                        <a:ea typeface="Arial" panose="020B0604020202020204" pitchFamily="34" charset="0"/>
                      </a:endParaRPr>
                    </a:p>
                  </a:txBody>
                  <a:tcPr marL="22800" marR="22800" marT="0" marB="0"/>
                </a:tc>
                <a:extLst>
                  <a:ext uri="{0D108BD9-81ED-4DB2-BD59-A6C34878D82A}">
                    <a16:rowId xmlns:a16="http://schemas.microsoft.com/office/drawing/2014/main" val="2034876601"/>
                  </a:ext>
                </a:extLst>
              </a:tr>
              <a:tr h="1152782">
                <a:tc>
                  <a:txBody>
                    <a:bodyPr/>
                    <a:lstStyle/>
                    <a:p>
                      <a:pPr marL="0" marR="0">
                        <a:lnSpc>
                          <a:spcPct val="115000"/>
                        </a:lnSpc>
                      </a:pPr>
                      <a:r>
                        <a:rPr lang="en-US" sz="1200">
                          <a:solidFill>
                            <a:schemeClr val="tx1"/>
                          </a:solidFill>
                          <a:effectLst/>
                        </a:rPr>
                        <a:t>Mechanical</a:t>
                      </a:r>
                      <a:endParaRPr lang="en-US" sz="1200">
                        <a:solidFill>
                          <a:schemeClr val="tx1"/>
                        </a:solidFill>
                        <a:effectLst/>
                        <a:latin typeface="Arial" panose="020B0604020202020204" pitchFamily="34" charset="0"/>
                        <a:ea typeface="Arial" panose="020B0604020202020204" pitchFamily="34" charset="0"/>
                      </a:endParaRPr>
                    </a:p>
                  </a:txBody>
                  <a:tcPr marL="22800" marR="22800" marT="0" marB="0"/>
                </a:tc>
                <a:tc>
                  <a:txBody>
                    <a:bodyPr/>
                    <a:lstStyle/>
                    <a:p>
                      <a:pPr marL="0" marR="0">
                        <a:lnSpc>
                          <a:spcPct val="115000"/>
                        </a:lnSpc>
                      </a:pPr>
                      <a:r>
                        <a:rPr lang="en-US" sz="1200">
                          <a:solidFill>
                            <a:schemeClr val="bg1"/>
                          </a:solidFill>
                          <a:effectLst/>
                        </a:rPr>
                        <a:t>Physical push buttons with tactile feedback </a:t>
                      </a:r>
                      <a:endParaRPr lang="en-US" sz="1200">
                        <a:solidFill>
                          <a:schemeClr val="bg1"/>
                        </a:solidFill>
                        <a:effectLst/>
                        <a:latin typeface="Arial" panose="020B0604020202020204" pitchFamily="34" charset="0"/>
                        <a:ea typeface="Arial" panose="020B0604020202020204" pitchFamily="34" charset="0"/>
                      </a:endParaRPr>
                    </a:p>
                  </a:txBody>
                  <a:tcPr marL="22800" marR="22800" marT="0" marB="0"/>
                </a:tc>
                <a:tc>
                  <a:txBody>
                    <a:bodyPr/>
                    <a:lstStyle/>
                    <a:p>
                      <a:pPr marL="342900" marR="0" lvl="0" indent="-342900">
                        <a:lnSpc>
                          <a:spcPct val="115000"/>
                        </a:lnSpc>
                        <a:buFont typeface="Symbol" panose="05050102010706020507" pitchFamily="18" charset="2"/>
                        <a:buChar char=""/>
                      </a:pPr>
                      <a:r>
                        <a:rPr lang="en-US" sz="1200">
                          <a:solidFill>
                            <a:schemeClr val="bg1"/>
                          </a:solidFill>
                          <a:effectLst/>
                        </a:rPr>
                        <a:t>Stronger and withstanding</a:t>
                      </a:r>
                    </a:p>
                    <a:p>
                      <a:pPr marL="342900" marR="0" lvl="0" indent="-342900">
                        <a:lnSpc>
                          <a:spcPct val="115000"/>
                        </a:lnSpc>
                        <a:buFont typeface="Symbol" panose="05050102010706020507" pitchFamily="18" charset="2"/>
                        <a:buChar char=""/>
                      </a:pPr>
                      <a:r>
                        <a:rPr lang="en-US" sz="1200">
                          <a:solidFill>
                            <a:schemeClr val="bg1"/>
                          </a:solidFill>
                          <a:effectLst/>
                        </a:rPr>
                        <a:t>Easy to interface with</a:t>
                      </a:r>
                    </a:p>
                    <a:p>
                      <a:pPr marL="342900" marR="0" lvl="0" indent="-342900">
                        <a:lnSpc>
                          <a:spcPct val="115000"/>
                        </a:lnSpc>
                        <a:buFont typeface="Symbol" panose="05050102010706020507" pitchFamily="18" charset="2"/>
                        <a:buChar char=""/>
                      </a:pPr>
                      <a:r>
                        <a:rPr lang="en-US" sz="1200">
                          <a:solidFill>
                            <a:schemeClr val="bg1"/>
                          </a:solidFill>
                          <a:effectLst/>
                        </a:rPr>
                        <a:t>Debouncing feature</a:t>
                      </a:r>
                      <a:endParaRPr lang="en-US" sz="1200">
                        <a:solidFill>
                          <a:schemeClr val="bg1"/>
                        </a:solidFill>
                        <a:effectLst/>
                        <a:latin typeface="Arial" panose="020B0604020202020204" pitchFamily="34" charset="0"/>
                        <a:ea typeface="Arial" panose="020B0604020202020204" pitchFamily="34" charset="0"/>
                      </a:endParaRPr>
                    </a:p>
                  </a:txBody>
                  <a:tcPr marL="22800" marR="22800" marT="0" marB="0"/>
                </a:tc>
                <a:tc>
                  <a:txBody>
                    <a:bodyPr/>
                    <a:lstStyle/>
                    <a:p>
                      <a:pPr marL="342900" marR="0" lvl="0" indent="-342900">
                        <a:lnSpc>
                          <a:spcPct val="115000"/>
                        </a:lnSpc>
                        <a:buFont typeface="Symbol" panose="05050102010706020507" pitchFamily="18" charset="2"/>
                        <a:buChar char=""/>
                      </a:pPr>
                      <a:r>
                        <a:rPr lang="en-US" sz="1200">
                          <a:solidFill>
                            <a:schemeClr val="bg1"/>
                          </a:solidFill>
                          <a:effectLst/>
                        </a:rPr>
                        <a:t>Heavier weight</a:t>
                      </a:r>
                    </a:p>
                    <a:p>
                      <a:pPr marL="342900" marR="0" lvl="0" indent="-342900">
                        <a:lnSpc>
                          <a:spcPct val="115000"/>
                        </a:lnSpc>
                        <a:buFont typeface="Symbol" panose="05050102010706020507" pitchFamily="18" charset="2"/>
                        <a:buChar char=""/>
                      </a:pPr>
                      <a:r>
                        <a:rPr lang="en-US" sz="1200">
                          <a:solidFill>
                            <a:schemeClr val="bg1"/>
                          </a:solidFill>
                          <a:effectLst/>
                        </a:rPr>
                        <a:t>Prone to dust or water</a:t>
                      </a:r>
                      <a:endParaRPr lang="en-US" sz="1200">
                        <a:solidFill>
                          <a:schemeClr val="bg1"/>
                        </a:solidFill>
                        <a:effectLst/>
                        <a:latin typeface="Arial" panose="020B0604020202020204" pitchFamily="34" charset="0"/>
                        <a:ea typeface="Arial" panose="020B0604020202020204" pitchFamily="34" charset="0"/>
                      </a:endParaRPr>
                    </a:p>
                  </a:txBody>
                  <a:tcPr marL="22800" marR="22800" marT="0" marB="0"/>
                </a:tc>
                <a:tc>
                  <a:txBody>
                    <a:bodyPr/>
                    <a:lstStyle/>
                    <a:p>
                      <a:pPr marL="342900" marR="0" lvl="0" indent="-342900">
                        <a:lnSpc>
                          <a:spcPct val="115000"/>
                        </a:lnSpc>
                        <a:buFont typeface="Symbol" panose="05050102010706020507" pitchFamily="18" charset="2"/>
                        <a:buChar char=""/>
                      </a:pPr>
                      <a:r>
                        <a:rPr lang="en-US" sz="1200">
                          <a:solidFill>
                            <a:schemeClr val="bg1"/>
                          </a:solidFill>
                          <a:effectLst/>
                        </a:rPr>
                        <a:t>Suitable for robust designs</a:t>
                      </a:r>
                    </a:p>
                    <a:p>
                      <a:pPr marL="342900" marR="0" lvl="0" indent="-342900">
                        <a:lnSpc>
                          <a:spcPct val="115000"/>
                        </a:lnSpc>
                        <a:buFont typeface="Symbol" panose="05050102010706020507" pitchFamily="18" charset="2"/>
                        <a:buChar char=""/>
                      </a:pPr>
                      <a:r>
                        <a:rPr lang="en-US" sz="1200">
                          <a:solidFill>
                            <a:schemeClr val="bg1"/>
                          </a:solidFill>
                          <a:effectLst/>
                        </a:rPr>
                        <a:t>Good for safes requiring long-term durability and user feedback</a:t>
                      </a:r>
                      <a:endParaRPr lang="en-US" sz="1200">
                        <a:solidFill>
                          <a:schemeClr val="bg1"/>
                        </a:solidFill>
                        <a:effectLst/>
                        <a:latin typeface="Arial" panose="020B0604020202020204" pitchFamily="34" charset="0"/>
                        <a:ea typeface="Arial" panose="020B0604020202020204" pitchFamily="34" charset="0"/>
                      </a:endParaRPr>
                    </a:p>
                  </a:txBody>
                  <a:tcPr marL="22800" marR="22800" marT="0" marB="0"/>
                </a:tc>
                <a:extLst>
                  <a:ext uri="{0D108BD9-81ED-4DB2-BD59-A6C34878D82A}">
                    <a16:rowId xmlns:a16="http://schemas.microsoft.com/office/drawing/2014/main" val="2819862769"/>
                  </a:ext>
                </a:extLst>
              </a:tr>
              <a:tr h="1383224">
                <a:tc>
                  <a:txBody>
                    <a:bodyPr/>
                    <a:lstStyle/>
                    <a:p>
                      <a:pPr marL="0" marR="0">
                        <a:lnSpc>
                          <a:spcPct val="115000"/>
                        </a:lnSpc>
                      </a:pPr>
                      <a:r>
                        <a:rPr lang="en-US" sz="1200">
                          <a:solidFill>
                            <a:schemeClr val="tx1"/>
                          </a:solidFill>
                          <a:effectLst/>
                        </a:rPr>
                        <a:t>Touch Sensor</a:t>
                      </a:r>
                      <a:endParaRPr lang="en-US" sz="1200">
                        <a:solidFill>
                          <a:schemeClr val="tx1"/>
                        </a:solidFill>
                        <a:effectLst/>
                        <a:latin typeface="Arial" panose="020B0604020202020204" pitchFamily="34" charset="0"/>
                        <a:ea typeface="Arial" panose="020B0604020202020204" pitchFamily="34" charset="0"/>
                      </a:endParaRPr>
                    </a:p>
                  </a:txBody>
                  <a:tcPr marL="22800" marR="22800" marT="0" marB="0"/>
                </a:tc>
                <a:tc>
                  <a:txBody>
                    <a:bodyPr/>
                    <a:lstStyle/>
                    <a:p>
                      <a:pPr marL="0" marR="0">
                        <a:lnSpc>
                          <a:spcPct val="115000"/>
                        </a:lnSpc>
                      </a:pPr>
                      <a:r>
                        <a:rPr lang="en-US" sz="1200">
                          <a:solidFill>
                            <a:schemeClr val="bg1"/>
                          </a:solidFill>
                          <a:effectLst/>
                        </a:rPr>
                        <a:t>Keys that senses</a:t>
                      </a:r>
                    </a:p>
                    <a:p>
                      <a:pPr marL="0" marR="0">
                        <a:lnSpc>
                          <a:spcPct val="115000"/>
                        </a:lnSpc>
                      </a:pPr>
                      <a:r>
                        <a:rPr lang="en-US" sz="1200">
                          <a:solidFill>
                            <a:schemeClr val="bg1"/>
                          </a:solidFill>
                          <a:effectLst/>
                        </a:rPr>
                        <a:t>physical human touch </a:t>
                      </a:r>
                      <a:endParaRPr lang="en-US" sz="1200">
                        <a:solidFill>
                          <a:schemeClr val="bg1"/>
                        </a:solidFill>
                        <a:effectLst/>
                        <a:latin typeface="Arial" panose="020B0604020202020204" pitchFamily="34" charset="0"/>
                        <a:ea typeface="Arial" panose="020B0604020202020204" pitchFamily="34" charset="0"/>
                      </a:endParaRPr>
                    </a:p>
                  </a:txBody>
                  <a:tcPr marL="22800" marR="22800" marT="0" marB="0"/>
                </a:tc>
                <a:tc>
                  <a:txBody>
                    <a:bodyPr/>
                    <a:lstStyle/>
                    <a:p>
                      <a:pPr marL="342900" marR="0" lvl="0" indent="-342900">
                        <a:lnSpc>
                          <a:spcPct val="115000"/>
                        </a:lnSpc>
                        <a:buFont typeface="Symbol" panose="05050102010706020507" pitchFamily="18" charset="2"/>
                        <a:buChar char=""/>
                      </a:pPr>
                      <a:r>
                        <a:rPr lang="en-US" sz="1200">
                          <a:solidFill>
                            <a:schemeClr val="bg1"/>
                          </a:solidFill>
                          <a:effectLst/>
                        </a:rPr>
                        <a:t>Less likely to physical damage</a:t>
                      </a:r>
                    </a:p>
                    <a:p>
                      <a:pPr marL="342900" marR="0" lvl="0" indent="-342900">
                        <a:lnSpc>
                          <a:spcPct val="115000"/>
                        </a:lnSpc>
                        <a:buFont typeface="Symbol" panose="05050102010706020507" pitchFamily="18" charset="2"/>
                        <a:buChar char=""/>
                      </a:pPr>
                      <a:r>
                        <a:rPr lang="en-US" sz="1200">
                          <a:solidFill>
                            <a:schemeClr val="bg1"/>
                          </a:solidFill>
                          <a:effectLst/>
                        </a:rPr>
                        <a:t>Cannot be damaged by dust or liquid</a:t>
                      </a:r>
                    </a:p>
                    <a:p>
                      <a:pPr marL="342900" marR="0" lvl="0" indent="-342900">
                        <a:lnSpc>
                          <a:spcPct val="115000"/>
                        </a:lnSpc>
                        <a:buFont typeface="Symbol" panose="05050102010706020507" pitchFamily="18" charset="2"/>
                        <a:buChar char=""/>
                      </a:pPr>
                      <a:r>
                        <a:rPr lang="en-US" sz="1200">
                          <a:solidFill>
                            <a:schemeClr val="bg1"/>
                          </a:solidFill>
                          <a:effectLst/>
                        </a:rPr>
                        <a:t>Modern design</a:t>
                      </a:r>
                    </a:p>
                    <a:p>
                      <a:pPr marL="0" marR="0">
                        <a:lnSpc>
                          <a:spcPct val="115000"/>
                        </a:lnSpc>
                      </a:pPr>
                      <a:r>
                        <a:rPr lang="en-US" sz="1200">
                          <a:solidFill>
                            <a:schemeClr val="bg1"/>
                          </a:solidFill>
                          <a:effectLst/>
                        </a:rPr>
                        <a:t> </a:t>
                      </a:r>
                      <a:endParaRPr lang="en-US" sz="1200">
                        <a:solidFill>
                          <a:schemeClr val="bg1"/>
                        </a:solidFill>
                        <a:effectLst/>
                        <a:latin typeface="Arial" panose="020B0604020202020204" pitchFamily="34" charset="0"/>
                        <a:ea typeface="Arial" panose="020B0604020202020204" pitchFamily="34" charset="0"/>
                      </a:endParaRPr>
                    </a:p>
                  </a:txBody>
                  <a:tcPr marL="22800" marR="22800" marT="0" marB="0"/>
                </a:tc>
                <a:tc>
                  <a:txBody>
                    <a:bodyPr/>
                    <a:lstStyle/>
                    <a:p>
                      <a:pPr marL="342900" marR="0" lvl="0" indent="-342900">
                        <a:lnSpc>
                          <a:spcPct val="115000"/>
                        </a:lnSpc>
                        <a:buFont typeface="Symbol" panose="05050102010706020507" pitchFamily="18" charset="2"/>
                        <a:buChar char=""/>
                      </a:pPr>
                      <a:r>
                        <a:rPr lang="en-US" sz="1200">
                          <a:solidFill>
                            <a:schemeClr val="bg1"/>
                          </a:solidFill>
                          <a:effectLst/>
                        </a:rPr>
                        <a:t>Sensitive touch factors</a:t>
                      </a:r>
                    </a:p>
                    <a:p>
                      <a:pPr marL="342900" marR="0" lvl="0" indent="-342900">
                        <a:lnSpc>
                          <a:spcPct val="115000"/>
                        </a:lnSpc>
                        <a:buFont typeface="Symbol" panose="05050102010706020507" pitchFamily="18" charset="2"/>
                        <a:buChar char=""/>
                      </a:pPr>
                      <a:r>
                        <a:rPr lang="en-US" sz="1200">
                          <a:solidFill>
                            <a:schemeClr val="bg1"/>
                          </a:solidFill>
                          <a:effectLst/>
                        </a:rPr>
                        <a:t>Requires cleaning</a:t>
                      </a:r>
                    </a:p>
                    <a:p>
                      <a:pPr marL="342900" marR="0" lvl="0" indent="-342900">
                        <a:lnSpc>
                          <a:spcPct val="115000"/>
                        </a:lnSpc>
                        <a:buFont typeface="Symbol" panose="05050102010706020507" pitchFamily="18" charset="2"/>
                        <a:buChar char=""/>
                      </a:pPr>
                      <a:r>
                        <a:rPr lang="en-US" sz="1200">
                          <a:solidFill>
                            <a:schemeClr val="bg1"/>
                          </a:solidFill>
                          <a:effectLst/>
                        </a:rPr>
                        <a:t>Fewer available products</a:t>
                      </a:r>
                      <a:endParaRPr lang="en-US" sz="1200">
                        <a:solidFill>
                          <a:schemeClr val="bg1"/>
                        </a:solidFill>
                        <a:effectLst/>
                        <a:latin typeface="Arial" panose="020B0604020202020204" pitchFamily="34" charset="0"/>
                        <a:ea typeface="Arial" panose="020B0604020202020204" pitchFamily="34" charset="0"/>
                      </a:endParaRPr>
                    </a:p>
                  </a:txBody>
                  <a:tcPr marL="22800" marR="22800" marT="0" marB="0"/>
                </a:tc>
                <a:tc>
                  <a:txBody>
                    <a:bodyPr/>
                    <a:lstStyle/>
                    <a:p>
                      <a:pPr marL="342900" marR="0" lvl="0" indent="-342900">
                        <a:lnSpc>
                          <a:spcPct val="115000"/>
                        </a:lnSpc>
                        <a:buFont typeface="Symbol" panose="05050102010706020507" pitchFamily="18" charset="2"/>
                        <a:buChar char=""/>
                      </a:pPr>
                      <a:r>
                        <a:rPr lang="en-US" sz="1200">
                          <a:solidFill>
                            <a:schemeClr val="bg1"/>
                          </a:solidFill>
                          <a:effectLst/>
                        </a:rPr>
                        <a:t>Ideal for sleek, modern safes</a:t>
                      </a:r>
                    </a:p>
                    <a:p>
                      <a:pPr marL="342900" marR="0" lvl="0" indent="-342900">
                        <a:lnSpc>
                          <a:spcPct val="115000"/>
                        </a:lnSpc>
                        <a:buFont typeface="Symbol" panose="05050102010706020507" pitchFamily="18" charset="2"/>
                        <a:buChar char=""/>
                      </a:pPr>
                      <a:r>
                        <a:rPr lang="en-US" sz="1200">
                          <a:solidFill>
                            <a:schemeClr val="bg1"/>
                          </a:solidFill>
                          <a:effectLst/>
                        </a:rPr>
                        <a:t>Lightweight and tech-forward option, though less common</a:t>
                      </a:r>
                      <a:endParaRPr lang="en-US" sz="1200">
                        <a:solidFill>
                          <a:schemeClr val="bg1"/>
                        </a:solidFill>
                        <a:effectLst/>
                        <a:latin typeface="Arial" panose="020B0604020202020204" pitchFamily="34" charset="0"/>
                        <a:ea typeface="Arial" panose="020B0604020202020204" pitchFamily="34" charset="0"/>
                      </a:endParaRPr>
                    </a:p>
                  </a:txBody>
                  <a:tcPr marL="22800" marR="22800" marT="0" marB="0"/>
                </a:tc>
                <a:extLst>
                  <a:ext uri="{0D108BD9-81ED-4DB2-BD59-A6C34878D82A}">
                    <a16:rowId xmlns:a16="http://schemas.microsoft.com/office/drawing/2014/main" val="4083655223"/>
                  </a:ext>
                </a:extLst>
              </a:tr>
            </a:tbl>
          </a:graphicData>
        </a:graphic>
      </p:graphicFrame>
      <p:pic>
        <p:nvPicPr>
          <p:cNvPr id="3" name="Content Placeholder 3">
            <a:extLst>
              <a:ext uri="{FF2B5EF4-FFF2-40B4-BE49-F238E27FC236}">
                <a16:creationId xmlns:a16="http://schemas.microsoft.com/office/drawing/2014/main" id="{AED6950F-C581-7F7E-A0C7-35DB3AF2A8E1}"/>
              </a:ext>
            </a:extLst>
          </p:cNvPr>
          <p:cNvPicPr>
            <a:picLocks noGrp="1" noChangeAspect="1"/>
          </p:cNvPicPr>
          <p:nvPr>
            <p:ph idx="1"/>
          </p:nvPr>
        </p:nvPicPr>
        <p:blipFill>
          <a:blip r:embed="rId6"/>
          <a:srcRect l="17269" t="3728" r="14044" b="46370"/>
          <a:stretch/>
        </p:blipFill>
        <p:spPr>
          <a:xfrm>
            <a:off x="10056862" y="5071331"/>
            <a:ext cx="1828348" cy="1610687"/>
          </a:xfrm>
          <a:prstGeom prst="roundRect">
            <a:avLst/>
          </a:prstGeom>
        </p:spPr>
      </p:pic>
      <p:sp>
        <p:nvSpPr>
          <p:cNvPr id="27" name="TextBox 26">
            <a:extLst>
              <a:ext uri="{FF2B5EF4-FFF2-40B4-BE49-F238E27FC236}">
                <a16:creationId xmlns:a16="http://schemas.microsoft.com/office/drawing/2014/main" id="{ADC8B8C7-F346-1212-0450-F51644D9F778}"/>
              </a:ext>
            </a:extLst>
          </p:cNvPr>
          <p:cNvSpPr txBox="1"/>
          <p:nvPr/>
        </p:nvSpPr>
        <p:spPr>
          <a:xfrm>
            <a:off x="10256485" y="4665620"/>
            <a:ext cx="1429102" cy="369332"/>
          </a:xfrm>
          <a:prstGeom prst="rect">
            <a:avLst/>
          </a:prstGeom>
          <a:noFill/>
        </p:spPr>
        <p:txBody>
          <a:bodyPr wrap="square">
            <a:spAutoFit/>
          </a:bodyPr>
          <a:lstStyle/>
          <a:p>
            <a:pPr algn="ctr"/>
            <a:r>
              <a:rPr lang="en-US"/>
              <a:t>Lakshmi (</a:t>
            </a:r>
            <a:r>
              <a:rPr lang="en-US" err="1"/>
              <a:t>CpE</a:t>
            </a:r>
            <a:r>
              <a:rPr lang="en-US"/>
              <a:t>)</a:t>
            </a:r>
          </a:p>
        </p:txBody>
      </p:sp>
      <p:pic>
        <p:nvPicPr>
          <p:cNvPr id="4" name="Recorded Sound">
            <a:hlinkClick r:id="" action="ppaction://media"/>
            <a:extLst>
              <a:ext uri="{FF2B5EF4-FFF2-40B4-BE49-F238E27FC236}">
                <a16:creationId xmlns:a16="http://schemas.microsoft.com/office/drawing/2014/main" id="{759A0AC9-1FCA-CD24-4FA2-2372A28405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27354" y="579436"/>
            <a:ext cx="487363" cy="487363"/>
          </a:xfrm>
          <a:prstGeom prst="rect">
            <a:avLst/>
          </a:prstGeom>
        </p:spPr>
      </p:pic>
    </p:spTree>
    <p:extLst>
      <p:ext uri="{BB962C8B-B14F-4D97-AF65-F5344CB8AC3E}">
        <p14:creationId xmlns:p14="http://schemas.microsoft.com/office/powerpoint/2010/main" val="1458171994"/>
      </p:ext>
    </p:extLst>
  </p:cSld>
  <p:clrMapOvr>
    <a:masterClrMapping/>
  </p:clrMapOvr>
  <mc:AlternateContent xmlns:mc="http://schemas.openxmlformats.org/markup-compatibility/2006" xmlns:p14="http://schemas.microsoft.com/office/powerpoint/2010/main">
    <mc:Choice Requires="p14">
      <p:transition spd="slow" p14:dur="2000" advTm="28486"/>
    </mc:Choice>
    <mc:Fallback xmlns="">
      <p:transition spd="slow" advTm="28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7484-AD33-9FA1-0CD1-7154802D13B2}"/>
              </a:ext>
            </a:extLst>
          </p:cNvPr>
          <p:cNvSpPr>
            <a:spLocks noGrp="1"/>
          </p:cNvSpPr>
          <p:nvPr>
            <p:ph type="title"/>
          </p:nvPr>
        </p:nvSpPr>
        <p:spPr>
          <a:xfrm>
            <a:off x="1143001" y="0"/>
            <a:ext cx="9905998" cy="1265238"/>
          </a:xfrm>
        </p:spPr>
        <p:txBody>
          <a:bodyPr/>
          <a:lstStyle/>
          <a:p>
            <a:pPr algn="ctr"/>
            <a:r>
              <a:rPr lang="en-US"/>
              <a:t>Fingerprint Sensor Selection</a:t>
            </a:r>
          </a:p>
        </p:txBody>
      </p:sp>
      <p:graphicFrame>
        <p:nvGraphicFramePr>
          <p:cNvPr id="4" name="Content Placeholder 3">
            <a:extLst>
              <a:ext uri="{FF2B5EF4-FFF2-40B4-BE49-F238E27FC236}">
                <a16:creationId xmlns:a16="http://schemas.microsoft.com/office/drawing/2014/main" id="{66217225-A9F3-A036-EA71-AB6675FC428A}"/>
              </a:ext>
            </a:extLst>
          </p:cNvPr>
          <p:cNvGraphicFramePr>
            <a:graphicFrameLocks noGrp="1"/>
          </p:cNvGraphicFramePr>
          <p:nvPr>
            <p:ph idx="1"/>
            <p:extLst>
              <p:ext uri="{D42A27DB-BD31-4B8C-83A1-F6EECF244321}">
                <p14:modId xmlns:p14="http://schemas.microsoft.com/office/powerpoint/2010/main" val="1387712280"/>
              </p:ext>
            </p:extLst>
          </p:nvPr>
        </p:nvGraphicFramePr>
        <p:xfrm>
          <a:off x="681644" y="1252771"/>
          <a:ext cx="7323512" cy="5188225"/>
        </p:xfrm>
        <a:graphic>
          <a:graphicData uri="http://schemas.openxmlformats.org/drawingml/2006/table">
            <a:tbl>
              <a:tblPr firstRow="1" firstCol="1" bandRow="1">
                <a:tableStyleId>{7DF18680-E054-41AD-8BC1-D1AEF772440D}</a:tableStyleId>
              </a:tblPr>
              <a:tblGrid>
                <a:gridCol w="728633">
                  <a:extLst>
                    <a:ext uri="{9D8B030D-6E8A-4147-A177-3AD203B41FA5}">
                      <a16:colId xmlns:a16="http://schemas.microsoft.com/office/drawing/2014/main" val="2090368086"/>
                    </a:ext>
                  </a:extLst>
                </a:gridCol>
                <a:gridCol w="1211912">
                  <a:extLst>
                    <a:ext uri="{9D8B030D-6E8A-4147-A177-3AD203B41FA5}">
                      <a16:colId xmlns:a16="http://schemas.microsoft.com/office/drawing/2014/main" val="2208789340"/>
                    </a:ext>
                  </a:extLst>
                </a:gridCol>
                <a:gridCol w="1747233">
                  <a:extLst>
                    <a:ext uri="{9D8B030D-6E8A-4147-A177-3AD203B41FA5}">
                      <a16:colId xmlns:a16="http://schemas.microsoft.com/office/drawing/2014/main" val="340685154"/>
                    </a:ext>
                  </a:extLst>
                </a:gridCol>
                <a:gridCol w="1762105">
                  <a:extLst>
                    <a:ext uri="{9D8B030D-6E8A-4147-A177-3AD203B41FA5}">
                      <a16:colId xmlns:a16="http://schemas.microsoft.com/office/drawing/2014/main" val="2135282584"/>
                    </a:ext>
                  </a:extLst>
                </a:gridCol>
                <a:gridCol w="1873629">
                  <a:extLst>
                    <a:ext uri="{9D8B030D-6E8A-4147-A177-3AD203B41FA5}">
                      <a16:colId xmlns:a16="http://schemas.microsoft.com/office/drawing/2014/main" val="3738341324"/>
                    </a:ext>
                  </a:extLst>
                </a:gridCol>
              </a:tblGrid>
              <a:tr h="175033">
                <a:tc>
                  <a:txBody>
                    <a:bodyPr/>
                    <a:lstStyle/>
                    <a:p>
                      <a:pPr marL="0" marR="0">
                        <a:lnSpc>
                          <a:spcPct val="107000"/>
                        </a:lnSpc>
                        <a:spcAft>
                          <a:spcPts val="800"/>
                        </a:spcAft>
                      </a:pPr>
                      <a:r>
                        <a:rPr lang="en-US" sz="1800" kern="100">
                          <a:effectLst/>
                        </a:rPr>
                        <a:t>Type </a:t>
                      </a:r>
                      <a:endParaRPr lang="en-US" sz="1800" kern="100">
                        <a:effectLst/>
                        <a:latin typeface="+mn-lt"/>
                        <a:ea typeface="Calibri" panose="020F0502020204030204" pitchFamily="34" charset="0"/>
                        <a:cs typeface="Calibri" panose="020F0502020204030204" pitchFamily="34" charset="0"/>
                      </a:endParaRPr>
                    </a:p>
                  </a:txBody>
                  <a:tcPr marL="11938" marR="11938" marT="4974" marB="0"/>
                </a:tc>
                <a:tc>
                  <a:txBody>
                    <a:bodyPr/>
                    <a:lstStyle/>
                    <a:p>
                      <a:pPr marL="0" marR="0">
                        <a:lnSpc>
                          <a:spcPct val="107000"/>
                        </a:lnSpc>
                        <a:spcAft>
                          <a:spcPts val="800"/>
                        </a:spcAft>
                      </a:pPr>
                      <a:r>
                        <a:rPr lang="en-US" sz="1800" kern="100">
                          <a:effectLst/>
                        </a:rPr>
                        <a:t>Technology</a:t>
                      </a:r>
                      <a:endParaRPr lang="en-US" sz="1800" kern="100">
                        <a:effectLst/>
                        <a:latin typeface="+mn-lt"/>
                        <a:ea typeface="Calibri" panose="020F0502020204030204" pitchFamily="34" charset="0"/>
                        <a:cs typeface="Calibri" panose="020F0502020204030204" pitchFamily="34" charset="0"/>
                      </a:endParaRPr>
                    </a:p>
                  </a:txBody>
                  <a:tcPr marL="11938" marR="11938" marT="4974" marB="0"/>
                </a:tc>
                <a:tc>
                  <a:txBody>
                    <a:bodyPr/>
                    <a:lstStyle/>
                    <a:p>
                      <a:pPr marL="0" marR="0">
                        <a:lnSpc>
                          <a:spcPct val="107000"/>
                        </a:lnSpc>
                        <a:spcAft>
                          <a:spcPts val="800"/>
                        </a:spcAft>
                      </a:pPr>
                      <a:r>
                        <a:rPr lang="en-US" sz="1800" kern="100">
                          <a:effectLst/>
                        </a:rPr>
                        <a:t>Advantages </a:t>
                      </a:r>
                      <a:endParaRPr lang="en-US" sz="1800" kern="100">
                        <a:effectLst/>
                        <a:latin typeface="+mn-lt"/>
                        <a:ea typeface="Calibri" panose="020F0502020204030204" pitchFamily="34" charset="0"/>
                        <a:cs typeface="Calibri" panose="020F0502020204030204" pitchFamily="34" charset="0"/>
                      </a:endParaRPr>
                    </a:p>
                  </a:txBody>
                  <a:tcPr marL="11938" marR="11938" marT="4974" marB="0"/>
                </a:tc>
                <a:tc>
                  <a:txBody>
                    <a:bodyPr/>
                    <a:lstStyle/>
                    <a:p>
                      <a:pPr marL="0" marR="0">
                        <a:lnSpc>
                          <a:spcPct val="107000"/>
                        </a:lnSpc>
                        <a:spcAft>
                          <a:spcPts val="800"/>
                        </a:spcAft>
                      </a:pPr>
                      <a:r>
                        <a:rPr lang="en-US" sz="1800" kern="100">
                          <a:effectLst/>
                        </a:rPr>
                        <a:t>Disadvantages</a:t>
                      </a:r>
                      <a:endParaRPr lang="en-US" sz="1800" kern="100">
                        <a:effectLst/>
                        <a:latin typeface="+mn-lt"/>
                        <a:ea typeface="Calibri" panose="020F0502020204030204" pitchFamily="34" charset="0"/>
                        <a:cs typeface="Calibri" panose="020F0502020204030204" pitchFamily="34" charset="0"/>
                      </a:endParaRPr>
                    </a:p>
                  </a:txBody>
                  <a:tcPr marL="11938" marR="11938" marT="4974" marB="0"/>
                </a:tc>
                <a:tc>
                  <a:txBody>
                    <a:bodyPr/>
                    <a:lstStyle/>
                    <a:p>
                      <a:pPr marL="0" marR="0">
                        <a:lnSpc>
                          <a:spcPct val="107000"/>
                        </a:lnSpc>
                        <a:spcAft>
                          <a:spcPts val="800"/>
                        </a:spcAft>
                      </a:pPr>
                      <a:r>
                        <a:rPr lang="en-US" sz="1800" kern="100">
                          <a:effectLst/>
                        </a:rPr>
                        <a:t>Suitability for Safe Design </a:t>
                      </a:r>
                      <a:endParaRPr lang="en-US" sz="1800" kern="100">
                        <a:effectLst/>
                        <a:latin typeface="+mn-lt"/>
                        <a:ea typeface="Calibri" panose="020F0502020204030204" pitchFamily="34" charset="0"/>
                        <a:cs typeface="Calibri" panose="020F0502020204030204" pitchFamily="34" charset="0"/>
                      </a:endParaRPr>
                    </a:p>
                  </a:txBody>
                  <a:tcPr marL="11938" marR="11938" marT="4974" marB="0"/>
                </a:tc>
                <a:extLst>
                  <a:ext uri="{0D108BD9-81ED-4DB2-BD59-A6C34878D82A}">
                    <a16:rowId xmlns:a16="http://schemas.microsoft.com/office/drawing/2014/main" val="573890374"/>
                  </a:ext>
                </a:extLst>
              </a:tr>
              <a:tr h="1290118">
                <a:tc>
                  <a:txBody>
                    <a:bodyPr/>
                    <a:lstStyle/>
                    <a:p>
                      <a:pPr marL="0" marR="0">
                        <a:lnSpc>
                          <a:spcPct val="107000"/>
                        </a:lnSpc>
                        <a:spcAft>
                          <a:spcPts val="800"/>
                        </a:spcAft>
                      </a:pPr>
                      <a:r>
                        <a:rPr lang="en-US" sz="1200" kern="100">
                          <a:effectLst/>
                        </a:rPr>
                        <a:t>Capacitive</a:t>
                      </a:r>
                      <a:endParaRPr lang="en-US" sz="1200" kern="100">
                        <a:effectLst/>
                        <a:latin typeface="+mn-lt"/>
                        <a:ea typeface="Calibri" panose="020F0502020204030204" pitchFamily="34" charset="0"/>
                        <a:cs typeface="Calibri" panose="020F0502020204030204" pitchFamily="34" charset="0"/>
                      </a:endParaRPr>
                    </a:p>
                  </a:txBody>
                  <a:tcPr marL="11938" marR="11938" marT="4974" marB="0"/>
                </a:tc>
                <a:tc>
                  <a:txBody>
                    <a:bodyPr/>
                    <a:lstStyle/>
                    <a:p>
                      <a:pPr marL="0" marR="0">
                        <a:lnSpc>
                          <a:spcPct val="107000"/>
                        </a:lnSpc>
                        <a:spcAft>
                          <a:spcPts val="800"/>
                        </a:spcAft>
                      </a:pPr>
                      <a:r>
                        <a:rPr lang="en-US" sz="1200" kern="100">
                          <a:effectLst/>
                        </a:rPr>
                        <a:t>Uses pressure of the fingerprint</a:t>
                      </a:r>
                      <a:endParaRPr lang="en-US" sz="1200" kern="100">
                        <a:effectLst/>
                        <a:latin typeface="+mn-lt"/>
                        <a:ea typeface="Calibri" panose="020F0502020204030204" pitchFamily="34" charset="0"/>
                        <a:cs typeface="Calibri" panose="020F0502020204030204" pitchFamily="34" charset="0"/>
                      </a:endParaRPr>
                    </a:p>
                  </a:txBody>
                  <a:tcPr marL="11938" marR="11938" marT="4974" marB="0"/>
                </a:tc>
                <a:tc>
                  <a:txBody>
                    <a:bodyPr/>
                    <a:lstStyle/>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Difficult to replicate</a:t>
                      </a:r>
                    </a:p>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Fast speed</a:t>
                      </a:r>
                    </a:p>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High accuracy</a:t>
                      </a:r>
                    </a:p>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Robust</a:t>
                      </a:r>
                    </a:p>
                    <a:p>
                      <a:pPr marL="0" marR="0">
                        <a:lnSpc>
                          <a:spcPct val="107000"/>
                        </a:lnSpc>
                        <a:spcAft>
                          <a:spcPts val="800"/>
                        </a:spcAft>
                      </a:pPr>
                      <a:r>
                        <a:rPr lang="en-US" sz="1200" kern="100">
                          <a:effectLst/>
                        </a:rPr>
                        <a:t> </a:t>
                      </a:r>
                      <a:endParaRPr lang="en-US" sz="1200" kern="100">
                        <a:effectLst/>
                        <a:latin typeface="+mn-lt"/>
                        <a:ea typeface="Calibri" panose="020F0502020204030204" pitchFamily="34" charset="0"/>
                        <a:cs typeface="Calibri" panose="020F0502020204030204" pitchFamily="34" charset="0"/>
                      </a:endParaRPr>
                    </a:p>
                  </a:txBody>
                  <a:tcPr marL="11938" marR="11938" marT="4974" marB="0"/>
                </a:tc>
                <a:tc>
                  <a:txBody>
                    <a:bodyPr/>
                    <a:lstStyle/>
                    <a:p>
                      <a:pPr marL="342900" marR="0" lvl="0" indent="-342900" fontAlgn="base">
                        <a:lnSpc>
                          <a:spcPct val="107000"/>
                        </a:lnSpc>
                        <a:buFont typeface="Symbol" panose="05050102010706020507" pitchFamily="18" charset="2"/>
                        <a:buChar char=""/>
                        <a:tabLst>
                          <a:tab pos="457200" algn="l"/>
                        </a:tabLst>
                      </a:pPr>
                      <a:r>
                        <a:rPr lang="en-US" sz="1200" kern="100">
                          <a:effectLst/>
                        </a:rPr>
                        <a:t>High cost</a:t>
                      </a:r>
                    </a:p>
                    <a:p>
                      <a:pPr marL="342900" marR="0" lvl="0" indent="-342900" fontAlgn="base">
                        <a:lnSpc>
                          <a:spcPct val="107000"/>
                        </a:lnSpc>
                        <a:buFont typeface="Symbol" panose="05050102010706020507" pitchFamily="18" charset="2"/>
                        <a:buChar char=""/>
                        <a:tabLst>
                          <a:tab pos="457200" algn="l"/>
                        </a:tabLst>
                      </a:pPr>
                      <a:r>
                        <a:rPr lang="en-US" sz="1200" kern="100">
                          <a:effectLst/>
                        </a:rPr>
                        <a:t>Susceptible to electrostatic discharge damages</a:t>
                      </a:r>
                    </a:p>
                    <a:p>
                      <a:pPr marL="342900" marR="0" lvl="0" indent="-342900" fontAlgn="base">
                        <a:lnSpc>
                          <a:spcPct val="107000"/>
                        </a:lnSpc>
                        <a:buFont typeface="Symbol" panose="05050102010706020507" pitchFamily="18" charset="2"/>
                        <a:buChar char=""/>
                        <a:tabLst>
                          <a:tab pos="457200" algn="l"/>
                        </a:tabLst>
                      </a:pPr>
                      <a:r>
                        <a:rPr lang="en-US" sz="1200" kern="100">
                          <a:effectLst/>
                        </a:rPr>
                        <a:t>Sensitive to wet or very dry fingertips</a:t>
                      </a:r>
                      <a:endParaRPr lang="en-US" sz="1200" kern="100">
                        <a:effectLst/>
                        <a:latin typeface="+mn-lt"/>
                        <a:cs typeface="Calibri" panose="020F0502020204030204" pitchFamily="34" charset="0"/>
                      </a:endParaRPr>
                    </a:p>
                  </a:txBody>
                  <a:tcPr marL="11938" marR="11938" marT="4974" marB="0"/>
                </a:tc>
                <a:tc>
                  <a:txBody>
                    <a:bodyPr/>
                    <a:lstStyle/>
                    <a:p>
                      <a:pPr marL="342900" marR="0" lvl="0" indent="-342900" fontAlgn="base">
                        <a:lnSpc>
                          <a:spcPct val="107000"/>
                        </a:lnSpc>
                        <a:buFont typeface="Symbol" panose="05050102010706020507" pitchFamily="18" charset="2"/>
                        <a:buChar char=""/>
                        <a:tabLst>
                          <a:tab pos="457200" algn="l"/>
                        </a:tabLst>
                      </a:pPr>
                      <a:r>
                        <a:rPr lang="en-US" sz="1200" kern="100">
                          <a:effectLst/>
                        </a:rPr>
                        <a:t>More suitable for compact design due to slim size</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Suitable for robust designs</a:t>
                      </a:r>
                      <a:endParaRPr lang="en-US" sz="1200" kern="100">
                        <a:effectLst/>
                        <a:latin typeface="+mn-lt"/>
                        <a:ea typeface="Times New Roman" panose="02020603050405020304" pitchFamily="18" charset="0"/>
                        <a:cs typeface="Calibri" panose="020F0502020204030204" pitchFamily="34" charset="0"/>
                      </a:endParaRPr>
                    </a:p>
                  </a:txBody>
                  <a:tcPr marL="11938" marR="11938" marT="4974" marB="0"/>
                </a:tc>
                <a:extLst>
                  <a:ext uri="{0D108BD9-81ED-4DB2-BD59-A6C34878D82A}">
                    <a16:rowId xmlns:a16="http://schemas.microsoft.com/office/drawing/2014/main" val="3209156769"/>
                  </a:ext>
                </a:extLst>
              </a:tr>
              <a:tr h="1285237">
                <a:tc>
                  <a:txBody>
                    <a:bodyPr/>
                    <a:lstStyle/>
                    <a:p>
                      <a:pPr marL="0" marR="0">
                        <a:lnSpc>
                          <a:spcPct val="107000"/>
                        </a:lnSpc>
                        <a:spcAft>
                          <a:spcPts val="800"/>
                        </a:spcAft>
                      </a:pPr>
                      <a:r>
                        <a:rPr lang="en-US" sz="1200" kern="100">
                          <a:solidFill>
                            <a:schemeClr val="bg1"/>
                          </a:solidFill>
                          <a:effectLst/>
                          <a:highlight>
                            <a:srgbClr val="FFFF00"/>
                          </a:highlight>
                        </a:rPr>
                        <a:t>Optical</a:t>
                      </a:r>
                      <a:endParaRPr lang="en-US" sz="1200" kern="100">
                        <a:solidFill>
                          <a:schemeClr val="bg1"/>
                        </a:solidFill>
                        <a:effectLst/>
                        <a:highlight>
                          <a:srgbClr val="FFFF00"/>
                        </a:highlight>
                        <a:latin typeface="+mn-lt"/>
                        <a:ea typeface="Calibri" panose="020F0502020204030204" pitchFamily="34" charset="0"/>
                        <a:cs typeface="Calibri" panose="020F0502020204030204" pitchFamily="34" charset="0"/>
                      </a:endParaRPr>
                    </a:p>
                  </a:txBody>
                  <a:tcPr marL="11938" marR="11938" marT="4974" marB="0"/>
                </a:tc>
                <a:tc>
                  <a:txBody>
                    <a:bodyPr/>
                    <a:lstStyle/>
                    <a:p>
                      <a:pPr marL="0" marR="0">
                        <a:lnSpc>
                          <a:spcPct val="107000"/>
                        </a:lnSpc>
                        <a:spcAft>
                          <a:spcPts val="800"/>
                        </a:spcAft>
                      </a:pPr>
                      <a:r>
                        <a:rPr lang="en-US" sz="1200" kern="100">
                          <a:effectLst/>
                        </a:rPr>
                        <a:t>Uses light of the fingerprint</a:t>
                      </a:r>
                      <a:endParaRPr lang="en-US" sz="1200" kern="100">
                        <a:effectLst/>
                        <a:latin typeface="+mn-lt"/>
                        <a:ea typeface="Calibri" panose="020F0502020204030204" pitchFamily="34" charset="0"/>
                        <a:cs typeface="Calibri" panose="020F0502020204030204" pitchFamily="34" charset="0"/>
                      </a:endParaRPr>
                    </a:p>
                  </a:txBody>
                  <a:tcPr marL="11938" marR="11938" marT="4974" marB="0"/>
                </a:tc>
                <a:tc>
                  <a:txBody>
                    <a:bodyPr/>
                    <a:lstStyle/>
                    <a:p>
                      <a:pPr marL="342900" marR="0" lvl="0" indent="-342900" fontAlgn="base">
                        <a:lnSpc>
                          <a:spcPct val="107000"/>
                        </a:lnSpc>
                        <a:buFont typeface="Symbol" panose="05050102010706020507" pitchFamily="18" charset="2"/>
                        <a:buChar char=""/>
                        <a:tabLst>
                          <a:tab pos="457200" algn="l"/>
                        </a:tabLst>
                      </a:pPr>
                      <a:r>
                        <a:rPr lang="en-US" sz="1200" kern="100">
                          <a:effectLst/>
                        </a:rPr>
                        <a:t>Cost effective</a:t>
                      </a:r>
                    </a:p>
                    <a:p>
                      <a:pPr marL="342900" marR="0" lvl="0" indent="-342900" fontAlgn="base">
                        <a:lnSpc>
                          <a:spcPct val="107000"/>
                        </a:lnSpc>
                        <a:buFont typeface="Symbol" panose="05050102010706020507" pitchFamily="18" charset="2"/>
                        <a:buChar char=""/>
                        <a:tabLst>
                          <a:tab pos="457200" algn="l"/>
                        </a:tabLst>
                      </a:pPr>
                      <a:r>
                        <a:rPr lang="en-US" sz="1200" kern="100">
                          <a:effectLst/>
                        </a:rPr>
                        <a:t>Fast speed</a:t>
                      </a:r>
                    </a:p>
                    <a:p>
                      <a:pPr marL="342900" marR="0" lvl="0" indent="-342900" fontAlgn="base">
                        <a:lnSpc>
                          <a:spcPct val="107000"/>
                        </a:lnSpc>
                        <a:buFont typeface="Symbol" panose="05050102010706020507" pitchFamily="18" charset="2"/>
                        <a:buChar char=""/>
                        <a:tabLst>
                          <a:tab pos="457200" algn="l"/>
                        </a:tabLst>
                      </a:pPr>
                      <a:r>
                        <a:rPr lang="en-US" sz="1200" kern="100">
                          <a:effectLst/>
                        </a:rPr>
                        <a:t>Easy maintenance</a:t>
                      </a:r>
                    </a:p>
                    <a:p>
                      <a:pPr marL="342900" marR="0" lvl="0" indent="-342900" fontAlgn="base">
                        <a:lnSpc>
                          <a:spcPct val="107000"/>
                        </a:lnSpc>
                        <a:buFont typeface="Symbol" panose="05050102010706020507" pitchFamily="18" charset="2"/>
                        <a:buChar char=""/>
                        <a:tabLst>
                          <a:tab pos="457200" algn="l"/>
                        </a:tabLst>
                      </a:pPr>
                      <a:r>
                        <a:rPr lang="en-US" sz="1200" kern="100">
                          <a:effectLst/>
                        </a:rPr>
                        <a:t>Easily available in the market</a:t>
                      </a:r>
                    </a:p>
                    <a:p>
                      <a:pPr marL="342900" marR="0" lvl="0" indent="-342900" fontAlgn="base">
                        <a:lnSpc>
                          <a:spcPct val="107000"/>
                        </a:lnSpc>
                        <a:buFont typeface="Symbol" panose="05050102010706020507" pitchFamily="18" charset="2"/>
                        <a:buChar char=""/>
                        <a:tabLst>
                          <a:tab pos="457200" algn="l"/>
                        </a:tabLst>
                      </a:pPr>
                      <a:r>
                        <a:rPr lang="en-US" sz="1200" kern="100">
                          <a:effectLst/>
                        </a:rPr>
                        <a:t>Work well with variety of skin conditions</a:t>
                      </a:r>
                      <a:endParaRPr lang="en-US" sz="1200" kern="100">
                        <a:effectLst/>
                        <a:latin typeface="+mn-lt"/>
                        <a:ea typeface="Times New Roman" panose="02020603050405020304" pitchFamily="18" charset="0"/>
                        <a:cs typeface="Calibri" panose="020F0502020204030204" pitchFamily="34" charset="0"/>
                      </a:endParaRPr>
                    </a:p>
                  </a:txBody>
                  <a:tcPr marL="11938" marR="11938" marT="4974" marB="0"/>
                </a:tc>
                <a:tc>
                  <a:txBody>
                    <a:bodyPr/>
                    <a:lstStyle/>
                    <a:p>
                      <a:pPr marL="342900" marR="0" lvl="0" indent="-342900" fontAlgn="base">
                        <a:lnSpc>
                          <a:spcPct val="107000"/>
                        </a:lnSpc>
                        <a:buFont typeface="Symbol" panose="05050102010706020507" pitchFamily="18" charset="2"/>
                        <a:buChar char=""/>
                        <a:tabLst>
                          <a:tab pos="457200" algn="l"/>
                        </a:tabLst>
                      </a:pPr>
                      <a:r>
                        <a:rPr lang="en-US" sz="1200" kern="100">
                          <a:effectLst/>
                        </a:rPr>
                        <a:t>Susceptible to hacking</a:t>
                      </a:r>
                    </a:p>
                    <a:p>
                      <a:pPr marL="342900" marR="0" lvl="0" indent="-342900" fontAlgn="base">
                        <a:lnSpc>
                          <a:spcPct val="107000"/>
                        </a:lnSpc>
                        <a:buFont typeface="Symbol" panose="05050102010706020507" pitchFamily="18" charset="2"/>
                        <a:buChar char=""/>
                        <a:tabLst>
                          <a:tab pos="457200" algn="l"/>
                        </a:tabLst>
                      </a:pPr>
                      <a:r>
                        <a:rPr lang="en-US" sz="1200" kern="100">
                          <a:effectLst/>
                        </a:rPr>
                        <a:t>Not as robust than others</a:t>
                      </a:r>
                    </a:p>
                    <a:p>
                      <a:pPr marL="342900" marR="0" lvl="0" indent="-342900" fontAlgn="base">
                        <a:lnSpc>
                          <a:spcPct val="107000"/>
                        </a:lnSpc>
                        <a:buFont typeface="Symbol" panose="05050102010706020507" pitchFamily="18" charset="2"/>
                        <a:buChar char=""/>
                        <a:tabLst>
                          <a:tab pos="457200" algn="l"/>
                        </a:tabLst>
                      </a:pPr>
                      <a:r>
                        <a:rPr lang="en-US" sz="1200" kern="100">
                          <a:effectLst/>
                        </a:rPr>
                        <a:t>Sensitive to dry, oily, or wet fingertips</a:t>
                      </a:r>
                      <a:endParaRPr lang="en-US" sz="1200" kern="100">
                        <a:effectLst/>
                        <a:latin typeface="+mn-lt"/>
                        <a:ea typeface="Times New Roman" panose="02020603050405020304" pitchFamily="18" charset="0"/>
                        <a:cs typeface="Calibri" panose="020F0502020204030204" pitchFamily="34" charset="0"/>
                      </a:endParaRPr>
                    </a:p>
                  </a:txBody>
                  <a:tcPr marL="11938" marR="11938" marT="4974" marB="0"/>
                </a:tc>
                <a:tc>
                  <a:txBody>
                    <a:bodyPr/>
                    <a:lstStyle/>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More suitable for variety of skin conditions like scars</a:t>
                      </a:r>
                    </a:p>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Easy integration</a:t>
                      </a:r>
                    </a:p>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Fast processing time</a:t>
                      </a:r>
                      <a:endParaRPr lang="en-US" sz="1200" kern="100">
                        <a:effectLst/>
                        <a:latin typeface="+mn-lt"/>
                        <a:ea typeface="Calibri" panose="020F0502020204030204" pitchFamily="34" charset="0"/>
                        <a:cs typeface="Calibri" panose="020F0502020204030204" pitchFamily="34" charset="0"/>
                      </a:endParaRPr>
                    </a:p>
                  </a:txBody>
                  <a:tcPr marL="11938" marR="11938" marT="4974" marB="0"/>
                </a:tc>
                <a:extLst>
                  <a:ext uri="{0D108BD9-81ED-4DB2-BD59-A6C34878D82A}">
                    <a16:rowId xmlns:a16="http://schemas.microsoft.com/office/drawing/2014/main" val="3436727738"/>
                  </a:ext>
                </a:extLst>
              </a:tr>
              <a:tr h="1707686">
                <a:tc>
                  <a:txBody>
                    <a:bodyPr/>
                    <a:lstStyle/>
                    <a:p>
                      <a:pPr marL="0" marR="0">
                        <a:lnSpc>
                          <a:spcPct val="107000"/>
                        </a:lnSpc>
                        <a:spcAft>
                          <a:spcPts val="800"/>
                        </a:spcAft>
                      </a:pPr>
                      <a:r>
                        <a:rPr lang="en-US" sz="1200" kern="100">
                          <a:effectLst/>
                        </a:rPr>
                        <a:t>Thermal</a:t>
                      </a:r>
                      <a:endParaRPr lang="en-US" sz="1200" kern="100">
                        <a:effectLst/>
                        <a:latin typeface="+mn-lt"/>
                        <a:ea typeface="Calibri" panose="020F0502020204030204" pitchFamily="34" charset="0"/>
                        <a:cs typeface="Calibri" panose="020F0502020204030204" pitchFamily="34" charset="0"/>
                      </a:endParaRPr>
                    </a:p>
                  </a:txBody>
                  <a:tcPr marL="11938" marR="11938" marT="4974" marB="0"/>
                </a:tc>
                <a:tc>
                  <a:txBody>
                    <a:bodyPr/>
                    <a:lstStyle/>
                    <a:p>
                      <a:pPr marL="0" marR="0">
                        <a:lnSpc>
                          <a:spcPct val="107000"/>
                        </a:lnSpc>
                        <a:spcAft>
                          <a:spcPts val="800"/>
                        </a:spcAft>
                      </a:pPr>
                      <a:r>
                        <a:rPr lang="en-US" sz="1200" kern="100">
                          <a:effectLst/>
                        </a:rPr>
                        <a:t>Uses the heat pattern of the fingerprint</a:t>
                      </a:r>
                      <a:endParaRPr lang="en-US" sz="1200" kern="100">
                        <a:effectLst/>
                        <a:latin typeface="+mn-lt"/>
                        <a:ea typeface="Calibri" panose="020F0502020204030204" pitchFamily="34" charset="0"/>
                        <a:cs typeface="Calibri" panose="020F0502020204030204" pitchFamily="34" charset="0"/>
                      </a:endParaRPr>
                    </a:p>
                  </a:txBody>
                  <a:tcPr marL="11938" marR="11938" marT="4974" marB="0"/>
                </a:tc>
                <a:tc>
                  <a:txBody>
                    <a:bodyPr/>
                    <a:lstStyle/>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a:effectLst/>
                        </a:rPr>
                        <a:t>Difficult to replicate</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a:effectLst/>
                        </a:rPr>
                        <a:t>Functions effectively when fingertip is dry, oily, or wet</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a:effectLst/>
                        </a:rPr>
                        <a:t>Reliable</a:t>
                      </a:r>
                    </a:p>
                    <a:p>
                      <a:pPr marL="0" marR="0">
                        <a:lnSpc>
                          <a:spcPct val="107000"/>
                        </a:lnSpc>
                        <a:spcAft>
                          <a:spcPts val="800"/>
                        </a:spcAft>
                      </a:pPr>
                      <a:r>
                        <a:rPr lang="en-US" sz="1200" kern="100">
                          <a:effectLst/>
                        </a:rPr>
                        <a:t> </a:t>
                      </a:r>
                      <a:endParaRPr lang="en-US" sz="1200" kern="100">
                        <a:effectLst/>
                        <a:latin typeface="+mn-lt"/>
                        <a:ea typeface="Calibri" panose="020F0502020204030204" pitchFamily="34" charset="0"/>
                        <a:cs typeface="Calibri" panose="020F0502020204030204" pitchFamily="34" charset="0"/>
                      </a:endParaRPr>
                    </a:p>
                  </a:txBody>
                  <a:tcPr marL="11938" marR="11938" marT="4974" marB="0"/>
                </a:tc>
                <a:tc>
                  <a:txBody>
                    <a:bodyPr/>
                    <a:lstStyle/>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High cost</a:t>
                      </a:r>
                    </a:p>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Requires more maintenance than others</a:t>
                      </a:r>
                    </a:p>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Slow speed</a:t>
                      </a:r>
                    </a:p>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Sensitive to significant temperature changes in the environment</a:t>
                      </a:r>
                      <a:endParaRPr lang="en-US" sz="1200" kern="100">
                        <a:effectLst/>
                        <a:latin typeface="+mn-lt"/>
                        <a:ea typeface="Calibri" panose="020F0502020204030204" pitchFamily="34" charset="0"/>
                        <a:cs typeface="Calibri" panose="020F0502020204030204" pitchFamily="34" charset="0"/>
                      </a:endParaRPr>
                    </a:p>
                  </a:txBody>
                  <a:tcPr marL="11938" marR="11938" marT="4974" marB="0"/>
                </a:tc>
                <a:tc>
                  <a:txBody>
                    <a:bodyPr/>
                    <a:lstStyle/>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More suitable for designs with no size constrictions</a:t>
                      </a:r>
                    </a:p>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Suitable for varying fingertips in cleanliness, moisture or dryness levels</a:t>
                      </a:r>
                      <a:endParaRPr lang="en-US" sz="1200" kern="100">
                        <a:effectLst/>
                        <a:latin typeface="+mn-lt"/>
                        <a:ea typeface="Calibri" panose="020F0502020204030204" pitchFamily="34" charset="0"/>
                        <a:cs typeface="Calibri" panose="020F0502020204030204" pitchFamily="34" charset="0"/>
                      </a:endParaRPr>
                    </a:p>
                  </a:txBody>
                  <a:tcPr marL="11938" marR="11938" marT="4974" marB="0"/>
                </a:tc>
                <a:extLst>
                  <a:ext uri="{0D108BD9-81ED-4DB2-BD59-A6C34878D82A}">
                    <a16:rowId xmlns:a16="http://schemas.microsoft.com/office/drawing/2014/main" val="1926269237"/>
                  </a:ext>
                </a:extLst>
              </a:tr>
            </a:tbl>
          </a:graphicData>
        </a:graphic>
      </p:graphicFrame>
      <p:pic>
        <p:nvPicPr>
          <p:cNvPr id="5" name="Picture 4" descr="A close up of a device&#10;&#10;AI-generated content may be incorrect.">
            <a:extLst>
              <a:ext uri="{FF2B5EF4-FFF2-40B4-BE49-F238E27FC236}">
                <a16:creationId xmlns:a16="http://schemas.microsoft.com/office/drawing/2014/main" id="{0E720CAB-605D-8123-5A54-054AFDCC9BBD}"/>
              </a:ext>
            </a:extLst>
          </p:cNvPr>
          <p:cNvPicPr>
            <a:picLocks noChangeAspect="1"/>
          </p:cNvPicPr>
          <p:nvPr/>
        </p:nvPicPr>
        <p:blipFill rotWithShape="1">
          <a:blip r:embed="rId5"/>
          <a:srcRect r="45808" b="8115"/>
          <a:stretch/>
        </p:blipFill>
        <p:spPr bwMode="auto">
          <a:xfrm>
            <a:off x="8268144" y="4703877"/>
            <a:ext cx="1792432" cy="1802704"/>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32080A92-29F3-62C5-15DE-C4EBF2F6E2CB}"/>
              </a:ext>
            </a:extLst>
          </p:cNvPr>
          <p:cNvSpPr txBox="1"/>
          <p:nvPr/>
        </p:nvSpPr>
        <p:spPr>
          <a:xfrm>
            <a:off x="8268144" y="1252771"/>
            <a:ext cx="3498475" cy="3170099"/>
          </a:xfrm>
          <a:prstGeom prst="rect">
            <a:avLst/>
          </a:prstGeom>
          <a:noFill/>
        </p:spPr>
        <p:txBody>
          <a:bodyPr wrap="square" rtlCol="0">
            <a:spAutoFit/>
          </a:bodyPr>
          <a:lstStyle/>
          <a:p>
            <a:r>
              <a:rPr lang="en-US" sz="2000"/>
              <a:t>For our fingerprint scanner selection, we chose the optical </a:t>
            </a:r>
            <a:r>
              <a:rPr lang="en-US" sz="2000">
                <a:effectLst/>
                <a:ea typeface="Calibri" panose="020F0502020204030204" pitchFamily="34" charset="0"/>
                <a:cs typeface="Times New Roman" panose="02020603050405020304" pitchFamily="18" charset="0"/>
              </a:rPr>
              <a:t>fingerprint sensor because </a:t>
            </a:r>
            <a:r>
              <a:rPr lang="en-US" sz="2000">
                <a:ea typeface="Calibri" panose="020F0502020204030204" pitchFamily="34" charset="0"/>
                <a:cs typeface="Times New Roman" panose="02020603050405020304" pitchFamily="18" charset="0"/>
              </a:rPr>
              <a:t>of its</a:t>
            </a:r>
            <a:r>
              <a:rPr lang="en-US" sz="2000">
                <a:effectLst/>
                <a:ea typeface="Calibri" panose="020F0502020204030204" pitchFamily="34" charset="0"/>
                <a:cs typeface="Times New Roman" panose="02020603050405020304" pitchFamily="18" charset="0"/>
              </a:rPr>
              <a:t> reliability, fast accuracy, and suitability for a variety of skin conditions like scars</a:t>
            </a:r>
          </a:p>
          <a:p>
            <a:endParaRPr lang="en-US" sz="2000">
              <a:cs typeface="Times New Roman" panose="02020603050405020304" pitchFamily="18" charset="0"/>
            </a:endParaRPr>
          </a:p>
          <a:p>
            <a:r>
              <a:rPr lang="en-US" sz="2000">
                <a:cs typeface="Times New Roman" panose="02020603050405020304" pitchFamily="18" charset="0"/>
              </a:rPr>
              <a:t>Final Decision: </a:t>
            </a:r>
            <a:r>
              <a:rPr lang="en-US" sz="2000">
                <a:effectLst/>
                <a:ea typeface="Calibri" panose="020F0502020204030204" pitchFamily="34" charset="0"/>
                <a:cs typeface="Times New Roman" panose="02020603050405020304" pitchFamily="18" charset="0"/>
              </a:rPr>
              <a:t>Hangzhou Grow Tech’s GROW R307 Fingerprint Module</a:t>
            </a:r>
            <a:endParaRPr lang="en-US" sz="2000"/>
          </a:p>
        </p:txBody>
      </p:sp>
      <p:pic>
        <p:nvPicPr>
          <p:cNvPr id="9" name="Recorded Sound">
            <a:hlinkClick r:id="" action="ppaction://media"/>
            <a:extLst>
              <a:ext uri="{FF2B5EF4-FFF2-40B4-BE49-F238E27FC236}">
                <a16:creationId xmlns:a16="http://schemas.microsoft.com/office/drawing/2014/main" id="{AA689145-9F6C-6EB6-584F-65EB3B1EE0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60854" y="6019218"/>
            <a:ext cx="487363" cy="487363"/>
          </a:xfrm>
          <a:prstGeom prst="rect">
            <a:avLst/>
          </a:prstGeom>
        </p:spPr>
      </p:pic>
      <p:pic>
        <p:nvPicPr>
          <p:cNvPr id="10" name="Picture 2">
            <a:extLst>
              <a:ext uri="{FF2B5EF4-FFF2-40B4-BE49-F238E27FC236}">
                <a16:creationId xmlns:a16="http://schemas.microsoft.com/office/drawing/2014/main" id="{716FC5C0-5AAD-8925-803B-A76992E985C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7" t="700" r="700" b="21766"/>
          <a:stretch/>
        </p:blipFill>
        <p:spPr bwMode="auto">
          <a:xfrm>
            <a:off x="10499442" y="5028012"/>
            <a:ext cx="1099113" cy="1478569"/>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FEB4A4-612F-FBD7-7EA7-14C45F9C7B6E}"/>
              </a:ext>
            </a:extLst>
          </p:cNvPr>
          <p:cNvSpPr txBox="1"/>
          <p:nvPr/>
        </p:nvSpPr>
        <p:spPr>
          <a:xfrm>
            <a:off x="10499442" y="4658680"/>
            <a:ext cx="1114485" cy="369332"/>
          </a:xfrm>
          <a:prstGeom prst="rect">
            <a:avLst/>
          </a:prstGeom>
          <a:noFill/>
        </p:spPr>
        <p:txBody>
          <a:bodyPr wrap="square">
            <a:spAutoFit/>
          </a:bodyPr>
          <a:lstStyle/>
          <a:p>
            <a:r>
              <a:rPr lang="en-US"/>
              <a:t>Alexis (EE)</a:t>
            </a:r>
          </a:p>
        </p:txBody>
      </p:sp>
    </p:spTree>
    <p:extLst>
      <p:ext uri="{BB962C8B-B14F-4D97-AF65-F5344CB8AC3E}">
        <p14:creationId xmlns:p14="http://schemas.microsoft.com/office/powerpoint/2010/main" val="2095054835"/>
      </p:ext>
    </p:extLst>
  </p:cSld>
  <p:clrMapOvr>
    <a:masterClrMapping/>
  </p:clrMapOvr>
  <mc:AlternateContent xmlns:mc="http://schemas.openxmlformats.org/markup-compatibility/2006" xmlns:p14="http://schemas.microsoft.com/office/powerpoint/2010/main">
    <mc:Choice Requires="p14">
      <p:transition spd="slow" p14:dur="2000" advTm="36106"/>
    </mc:Choice>
    <mc:Fallback xmlns="">
      <p:transition spd="slow" advTm="36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020EB-EB95-8110-CDD3-872E5E6A7642}"/>
              </a:ext>
            </a:extLst>
          </p:cNvPr>
          <p:cNvSpPr>
            <a:spLocks noGrp="1"/>
          </p:cNvSpPr>
          <p:nvPr>
            <p:ph type="title"/>
          </p:nvPr>
        </p:nvSpPr>
        <p:spPr>
          <a:xfrm>
            <a:off x="1019493" y="0"/>
            <a:ext cx="9905998" cy="1478570"/>
          </a:xfrm>
        </p:spPr>
        <p:txBody>
          <a:bodyPr/>
          <a:lstStyle/>
          <a:p>
            <a:pPr algn="ctr"/>
            <a:r>
              <a:rPr lang="en-US"/>
              <a:t>Lock Mechanism Selection</a:t>
            </a:r>
          </a:p>
        </p:txBody>
      </p:sp>
      <p:graphicFrame>
        <p:nvGraphicFramePr>
          <p:cNvPr id="4" name="Content Placeholder 3">
            <a:extLst>
              <a:ext uri="{FF2B5EF4-FFF2-40B4-BE49-F238E27FC236}">
                <a16:creationId xmlns:a16="http://schemas.microsoft.com/office/drawing/2014/main" id="{73F41F08-5B65-B4BC-7F98-20896E4779A9}"/>
              </a:ext>
            </a:extLst>
          </p:cNvPr>
          <p:cNvGraphicFramePr>
            <a:graphicFrameLocks noGrp="1"/>
          </p:cNvGraphicFramePr>
          <p:nvPr>
            <p:ph idx="1"/>
            <p:extLst>
              <p:ext uri="{D42A27DB-BD31-4B8C-83A1-F6EECF244321}">
                <p14:modId xmlns:p14="http://schemas.microsoft.com/office/powerpoint/2010/main" val="2139949950"/>
              </p:ext>
            </p:extLst>
          </p:nvPr>
        </p:nvGraphicFramePr>
        <p:xfrm>
          <a:off x="587198" y="1179628"/>
          <a:ext cx="7184572" cy="5467503"/>
        </p:xfrm>
        <a:graphic>
          <a:graphicData uri="http://schemas.openxmlformats.org/drawingml/2006/table">
            <a:tbl>
              <a:tblPr firstRow="1" firstCol="1" bandRow="1">
                <a:tableStyleId>{7DF18680-E054-41AD-8BC1-D1AEF772440D}</a:tableStyleId>
              </a:tblPr>
              <a:tblGrid>
                <a:gridCol w="895954">
                  <a:extLst>
                    <a:ext uri="{9D8B030D-6E8A-4147-A177-3AD203B41FA5}">
                      <a16:colId xmlns:a16="http://schemas.microsoft.com/office/drawing/2014/main" val="897687029"/>
                    </a:ext>
                  </a:extLst>
                </a:gridCol>
                <a:gridCol w="1204105">
                  <a:extLst>
                    <a:ext uri="{9D8B030D-6E8A-4147-A177-3AD203B41FA5}">
                      <a16:colId xmlns:a16="http://schemas.microsoft.com/office/drawing/2014/main" val="3566676476"/>
                    </a:ext>
                  </a:extLst>
                </a:gridCol>
                <a:gridCol w="1549905">
                  <a:extLst>
                    <a:ext uri="{9D8B030D-6E8A-4147-A177-3AD203B41FA5}">
                      <a16:colId xmlns:a16="http://schemas.microsoft.com/office/drawing/2014/main" val="1203545144"/>
                    </a:ext>
                  </a:extLst>
                </a:gridCol>
                <a:gridCol w="1924958">
                  <a:extLst>
                    <a:ext uri="{9D8B030D-6E8A-4147-A177-3AD203B41FA5}">
                      <a16:colId xmlns:a16="http://schemas.microsoft.com/office/drawing/2014/main" val="2103336669"/>
                    </a:ext>
                  </a:extLst>
                </a:gridCol>
                <a:gridCol w="1609650">
                  <a:extLst>
                    <a:ext uri="{9D8B030D-6E8A-4147-A177-3AD203B41FA5}">
                      <a16:colId xmlns:a16="http://schemas.microsoft.com/office/drawing/2014/main" val="362000938"/>
                    </a:ext>
                  </a:extLst>
                </a:gridCol>
              </a:tblGrid>
              <a:tr h="329957">
                <a:tc>
                  <a:txBody>
                    <a:bodyPr/>
                    <a:lstStyle/>
                    <a:p>
                      <a:pPr marL="0" marR="0">
                        <a:lnSpc>
                          <a:spcPct val="100000"/>
                        </a:lnSpc>
                        <a:spcAft>
                          <a:spcPts val="800"/>
                        </a:spcAft>
                      </a:pPr>
                      <a:r>
                        <a:rPr lang="en-US" sz="1800" kern="100">
                          <a:effectLst/>
                        </a:rPr>
                        <a:t>Type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5" marR="15075" marT="6281" marB="0"/>
                </a:tc>
                <a:tc>
                  <a:txBody>
                    <a:bodyPr/>
                    <a:lstStyle/>
                    <a:p>
                      <a:pPr marL="0" marR="0">
                        <a:lnSpc>
                          <a:spcPct val="100000"/>
                        </a:lnSpc>
                        <a:spcAft>
                          <a:spcPts val="800"/>
                        </a:spcAft>
                      </a:pPr>
                      <a:r>
                        <a:rPr lang="en-US" sz="1800" kern="100">
                          <a:effectLst/>
                        </a:rPr>
                        <a:t>Technology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5" marR="15075" marT="6281" marB="0"/>
                </a:tc>
                <a:tc>
                  <a:txBody>
                    <a:bodyPr/>
                    <a:lstStyle/>
                    <a:p>
                      <a:pPr marL="0" marR="0">
                        <a:lnSpc>
                          <a:spcPct val="100000"/>
                        </a:lnSpc>
                        <a:spcAft>
                          <a:spcPts val="800"/>
                        </a:spcAft>
                      </a:pPr>
                      <a:r>
                        <a:rPr lang="en-US" sz="1800" kern="100">
                          <a:effectLst/>
                        </a:rPr>
                        <a:t>Advantages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5" marR="15075" marT="6281" marB="0"/>
                </a:tc>
                <a:tc>
                  <a:txBody>
                    <a:bodyPr/>
                    <a:lstStyle/>
                    <a:p>
                      <a:pPr marL="0" marR="0">
                        <a:lnSpc>
                          <a:spcPct val="100000"/>
                        </a:lnSpc>
                        <a:spcAft>
                          <a:spcPts val="800"/>
                        </a:spcAft>
                      </a:pPr>
                      <a:r>
                        <a:rPr lang="en-US" sz="1800" kern="100">
                          <a:effectLst/>
                        </a:rPr>
                        <a:t>Disadvantages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5" marR="15075" marT="6281" marB="0"/>
                </a:tc>
                <a:tc>
                  <a:txBody>
                    <a:bodyPr/>
                    <a:lstStyle/>
                    <a:p>
                      <a:pPr marL="0" marR="0">
                        <a:lnSpc>
                          <a:spcPct val="100000"/>
                        </a:lnSpc>
                        <a:spcAft>
                          <a:spcPts val="800"/>
                        </a:spcAft>
                      </a:pPr>
                      <a:r>
                        <a:rPr lang="en-US" sz="1800" kern="100">
                          <a:effectLst/>
                        </a:rPr>
                        <a:t>Suitability for Safe Design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5" marR="15075" marT="6281" marB="0"/>
                </a:tc>
                <a:extLst>
                  <a:ext uri="{0D108BD9-81ED-4DB2-BD59-A6C34878D82A}">
                    <a16:rowId xmlns:a16="http://schemas.microsoft.com/office/drawing/2014/main" val="2147091938"/>
                  </a:ext>
                </a:extLst>
              </a:tr>
              <a:tr h="1345803">
                <a:tc>
                  <a:txBody>
                    <a:bodyPr/>
                    <a:lstStyle/>
                    <a:p>
                      <a:pPr marL="0" marR="0">
                        <a:lnSpc>
                          <a:spcPct val="100000"/>
                        </a:lnSpc>
                        <a:spcAft>
                          <a:spcPts val="800"/>
                        </a:spcAft>
                      </a:pPr>
                      <a:r>
                        <a:rPr lang="en-US" sz="1200" kern="100">
                          <a:effectLst/>
                        </a:rPr>
                        <a:t>In-Linear Actuator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5" marR="15075" marT="6281" marB="0"/>
                </a:tc>
                <a:tc>
                  <a:txBody>
                    <a:bodyPr/>
                    <a:lstStyle/>
                    <a:p>
                      <a:pPr marL="0" marR="0">
                        <a:lnSpc>
                          <a:spcPct val="100000"/>
                        </a:lnSpc>
                        <a:spcAft>
                          <a:spcPts val="800"/>
                        </a:spcAft>
                      </a:pPr>
                      <a:r>
                        <a:rPr lang="en-US" sz="1200" kern="100">
                          <a:effectLst/>
                        </a:rPr>
                        <a:t>Converts rotational motion into linear motion using an AC or DC motor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5" marR="15075" marT="6281" marB="0"/>
                </a:tc>
                <a:tc>
                  <a:txBody>
                    <a:bodyPr/>
                    <a:lstStyle/>
                    <a:p>
                      <a:pPr marL="342900" marR="0" lvl="0" indent="-342900">
                        <a:lnSpc>
                          <a:spcPct val="100000"/>
                        </a:lnSpc>
                        <a:spcAft>
                          <a:spcPts val="800"/>
                        </a:spcAft>
                        <a:buFont typeface="Symbol" panose="05050102010706020507" pitchFamily="18" charset="2"/>
                        <a:buChar char=""/>
                        <a:tabLst>
                          <a:tab pos="457200" algn="l"/>
                        </a:tabLst>
                      </a:pPr>
                      <a:r>
                        <a:rPr lang="en-US" sz="1200" kern="100">
                          <a:effectLst/>
                        </a:rPr>
                        <a:t>Precise movement</a:t>
                      </a:r>
                    </a:p>
                    <a:p>
                      <a:pPr marL="342900" marR="0" lvl="0" indent="-342900">
                        <a:lnSpc>
                          <a:spcPct val="100000"/>
                        </a:lnSpc>
                        <a:spcAft>
                          <a:spcPts val="800"/>
                        </a:spcAft>
                        <a:buFont typeface="Symbol" panose="05050102010706020507" pitchFamily="18" charset="2"/>
                        <a:buChar char=""/>
                        <a:tabLst>
                          <a:tab pos="457200" algn="l"/>
                        </a:tabLst>
                      </a:pPr>
                      <a:r>
                        <a:rPr lang="en-US" sz="1200" kern="100">
                          <a:effectLst/>
                        </a:rPr>
                        <a:t>Robust</a:t>
                      </a:r>
                    </a:p>
                    <a:p>
                      <a:pPr marL="342900" marR="0" lvl="0" indent="-342900">
                        <a:lnSpc>
                          <a:spcPct val="100000"/>
                        </a:lnSpc>
                        <a:spcAft>
                          <a:spcPts val="800"/>
                        </a:spcAft>
                        <a:buFont typeface="Symbol" panose="05050102010706020507" pitchFamily="18" charset="2"/>
                        <a:buChar char=""/>
                        <a:tabLst>
                          <a:tab pos="457200" algn="l"/>
                        </a:tabLst>
                      </a:pPr>
                      <a:r>
                        <a:rPr lang="en-US" sz="1200" kern="100">
                          <a:effectLst/>
                        </a:rPr>
                        <a:t>Easy integration</a:t>
                      </a:r>
                    </a:p>
                    <a:p>
                      <a:pPr marL="0" marR="0">
                        <a:lnSpc>
                          <a:spcPct val="100000"/>
                        </a:lnSpc>
                        <a:spcAft>
                          <a:spcPts val="800"/>
                        </a:spcAft>
                      </a:pPr>
                      <a:r>
                        <a:rPr lang="en-US" sz="1200" kern="10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5" marR="15075" marT="6281" marB="0"/>
                </a:tc>
                <a:tc>
                  <a:txBody>
                    <a:bodyPr/>
                    <a:lstStyle/>
                    <a:p>
                      <a:pPr marL="342900" marR="0" lvl="0" indent="-342900" fontAlgn="base">
                        <a:lnSpc>
                          <a:spcPct val="150000"/>
                        </a:lnSpc>
                        <a:buFont typeface="Symbol" panose="05050102010706020507" pitchFamily="18" charset="2"/>
                        <a:buChar char=""/>
                        <a:tabLst>
                          <a:tab pos="457200" algn="l"/>
                        </a:tabLst>
                      </a:pPr>
                      <a:r>
                        <a:rPr lang="en-US" sz="1200" kern="100">
                          <a:effectLst/>
                        </a:rPr>
                        <a:t>Slow speed</a:t>
                      </a:r>
                    </a:p>
                    <a:p>
                      <a:pPr marL="342900" marR="0" lvl="0" indent="-342900" fontAlgn="base">
                        <a:lnSpc>
                          <a:spcPct val="150000"/>
                        </a:lnSpc>
                        <a:buFont typeface="Symbol" panose="05050102010706020507" pitchFamily="18" charset="2"/>
                        <a:buChar char=""/>
                        <a:tabLst>
                          <a:tab pos="457200" algn="l"/>
                        </a:tabLst>
                      </a:pPr>
                      <a:r>
                        <a:rPr lang="en-US" sz="1200" kern="100">
                          <a:effectLst/>
                        </a:rPr>
                        <a:t>Complicated integration</a:t>
                      </a:r>
                    </a:p>
                    <a:p>
                      <a:pPr marL="342900" marR="0" lvl="0" indent="-342900" fontAlgn="base">
                        <a:lnSpc>
                          <a:spcPct val="150000"/>
                        </a:lnSpc>
                        <a:buFont typeface="Symbol" panose="05050102010706020507" pitchFamily="18" charset="2"/>
                        <a:buChar char=""/>
                        <a:tabLst>
                          <a:tab pos="457200" algn="l"/>
                        </a:tabLst>
                      </a:pPr>
                      <a:r>
                        <a:rPr lang="en-US" sz="1200" kern="100">
                          <a:effectLst/>
                        </a:rPr>
                        <a:t>High levels of noise</a:t>
                      </a:r>
                    </a:p>
                    <a:p>
                      <a:pPr marL="342900" marR="0" lvl="0" indent="-342900" fontAlgn="base">
                        <a:lnSpc>
                          <a:spcPct val="150000"/>
                        </a:lnSpc>
                        <a:buFont typeface="Symbol" panose="05050102010706020507" pitchFamily="18" charset="2"/>
                        <a:buChar char=""/>
                        <a:tabLst>
                          <a:tab pos="457200" algn="l"/>
                        </a:tabLst>
                      </a:pPr>
                      <a:r>
                        <a:rPr lang="en-US" sz="1200" kern="100">
                          <a:effectLst/>
                        </a:rPr>
                        <a:t>Expensive</a:t>
                      </a:r>
                    </a:p>
                    <a:p>
                      <a:pPr marL="342900" marR="0" lvl="0" indent="-342900" fontAlgn="base">
                        <a:lnSpc>
                          <a:spcPct val="150000"/>
                        </a:lnSpc>
                        <a:buFont typeface="Symbol" panose="05050102010706020507" pitchFamily="18" charset="2"/>
                        <a:buChar char=""/>
                        <a:tabLst>
                          <a:tab pos="457200" algn="l"/>
                        </a:tabLst>
                      </a:pPr>
                      <a:r>
                        <a:rPr lang="en-US" sz="1200" kern="100">
                          <a:effectLst/>
                        </a:rPr>
                        <a:t>Heavy</a:t>
                      </a: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5075" marR="15075" marT="6281" marB="0"/>
                </a:tc>
                <a:tc>
                  <a:txBody>
                    <a:bodyPr/>
                    <a:lstStyle/>
                    <a:p>
                      <a:pPr marL="342900" marR="0" lvl="0" indent="-342900" fontAlgn="base">
                        <a:lnSpc>
                          <a:spcPct val="150000"/>
                        </a:lnSpc>
                        <a:buFont typeface="Symbol" panose="05050102010706020507" pitchFamily="18" charset="2"/>
                        <a:buChar char=""/>
                        <a:tabLst>
                          <a:tab pos="457200" algn="l"/>
                        </a:tabLst>
                      </a:pPr>
                      <a:r>
                        <a:rPr lang="en-US" sz="1200" kern="100">
                          <a:effectLst/>
                        </a:rPr>
                        <a:t>More suitable for circuit due to precise movement</a:t>
                      </a:r>
                    </a:p>
                    <a:p>
                      <a:pPr marL="342900" marR="0" lvl="0" indent="-342900" fontAlgn="base">
                        <a:lnSpc>
                          <a:spcPct val="150000"/>
                        </a:lnSpc>
                        <a:buFont typeface="Symbol" panose="05050102010706020507" pitchFamily="18" charset="2"/>
                        <a:buChar char=""/>
                        <a:tabLst>
                          <a:tab pos="457200" algn="l"/>
                        </a:tabLst>
                      </a:pPr>
                      <a:r>
                        <a:rPr lang="en-US" sz="1200" kern="100">
                          <a:effectLst/>
                        </a:rPr>
                        <a:t>Robust</a:t>
                      </a: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5075" marR="15075" marT="6281" marB="0"/>
                </a:tc>
                <a:extLst>
                  <a:ext uri="{0D108BD9-81ED-4DB2-BD59-A6C34878D82A}">
                    <a16:rowId xmlns:a16="http://schemas.microsoft.com/office/drawing/2014/main" val="1327891930"/>
                  </a:ext>
                </a:extLst>
              </a:tr>
              <a:tr h="1743376">
                <a:tc>
                  <a:txBody>
                    <a:bodyPr/>
                    <a:lstStyle/>
                    <a:p>
                      <a:pPr marL="0" marR="0">
                        <a:lnSpc>
                          <a:spcPct val="100000"/>
                        </a:lnSpc>
                        <a:spcAft>
                          <a:spcPts val="800"/>
                        </a:spcAft>
                      </a:pPr>
                      <a:r>
                        <a:rPr lang="en-US" sz="1200" kern="100">
                          <a:effectLst/>
                        </a:rPr>
                        <a:t>Stepper Motor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5" marR="15075" marT="6281" marB="0"/>
                </a:tc>
                <a:tc>
                  <a:txBody>
                    <a:bodyPr/>
                    <a:lstStyle/>
                    <a:p>
                      <a:pPr marL="0" marR="0">
                        <a:lnSpc>
                          <a:spcPct val="100000"/>
                        </a:lnSpc>
                        <a:spcAft>
                          <a:spcPts val="800"/>
                        </a:spcAft>
                      </a:pPr>
                      <a:r>
                        <a:rPr lang="en-US" sz="1200" kern="100">
                          <a:effectLst/>
                        </a:rPr>
                        <a:t>Converts electricity pulses into rotation motion by a fixed number of degrees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5" marR="15075" marT="6281" marB="0"/>
                </a:tc>
                <a:tc>
                  <a:txBody>
                    <a:bodyPr/>
                    <a:lstStyle/>
                    <a:p>
                      <a:pPr marL="342900" marR="0" lvl="0" indent="-342900" fontAlgn="base">
                        <a:lnSpc>
                          <a:spcPct val="150000"/>
                        </a:lnSpc>
                        <a:buFont typeface="Symbol" panose="05050102010706020507" pitchFamily="18" charset="2"/>
                        <a:buChar char=""/>
                        <a:tabLst>
                          <a:tab pos="457200" algn="l"/>
                        </a:tabLst>
                      </a:pPr>
                      <a:r>
                        <a:rPr lang="en-US" sz="1200" kern="100">
                          <a:effectLst/>
                        </a:rPr>
                        <a:t>Precise movement</a:t>
                      </a:r>
                    </a:p>
                    <a:p>
                      <a:pPr marL="342900" marR="0" lvl="0" indent="-342900" fontAlgn="base">
                        <a:lnSpc>
                          <a:spcPct val="150000"/>
                        </a:lnSpc>
                        <a:buFont typeface="Symbol" panose="05050102010706020507" pitchFamily="18" charset="2"/>
                        <a:buChar char=""/>
                        <a:tabLst>
                          <a:tab pos="457200" algn="l"/>
                        </a:tabLst>
                      </a:pPr>
                      <a:r>
                        <a:rPr lang="en-US" sz="1200" kern="100">
                          <a:effectLst/>
                        </a:rPr>
                        <a:t>Cost effective</a:t>
                      </a: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5075" marR="15075" marT="6281" marB="0"/>
                </a:tc>
                <a:tc>
                  <a:txBody>
                    <a:bodyPr/>
                    <a:lstStyle/>
                    <a:p>
                      <a:pPr marL="342900" marR="0" lvl="0" indent="-342900" fontAlgn="base">
                        <a:lnSpc>
                          <a:spcPct val="150000"/>
                        </a:lnSpc>
                        <a:buFont typeface="Symbol" panose="05050102010706020507" pitchFamily="18" charset="2"/>
                        <a:buChar char=""/>
                        <a:tabLst>
                          <a:tab pos="457200" algn="l"/>
                        </a:tabLst>
                      </a:pPr>
                      <a:r>
                        <a:rPr lang="en-US" sz="1200" kern="100">
                          <a:effectLst/>
                        </a:rPr>
                        <a:t>Chance of slipping</a:t>
                      </a:r>
                    </a:p>
                    <a:p>
                      <a:pPr marL="342900" marR="0" lvl="0" indent="-342900" fontAlgn="base">
                        <a:lnSpc>
                          <a:spcPct val="150000"/>
                        </a:lnSpc>
                        <a:buFont typeface="Symbol" panose="05050102010706020507" pitchFamily="18" charset="2"/>
                        <a:buChar char=""/>
                        <a:tabLst>
                          <a:tab pos="457200" algn="l"/>
                        </a:tabLst>
                      </a:pPr>
                      <a:r>
                        <a:rPr lang="en-US" sz="1200" kern="100">
                          <a:effectLst/>
                        </a:rPr>
                        <a:t>Chance of missing steps</a:t>
                      </a:r>
                    </a:p>
                    <a:p>
                      <a:pPr marL="342900" marR="0" lvl="0" indent="-342900" fontAlgn="base">
                        <a:lnSpc>
                          <a:spcPct val="150000"/>
                        </a:lnSpc>
                        <a:buFont typeface="Symbol" panose="05050102010706020507" pitchFamily="18" charset="2"/>
                        <a:buChar char=""/>
                        <a:tabLst>
                          <a:tab pos="457200" algn="l"/>
                        </a:tabLst>
                      </a:pPr>
                      <a:r>
                        <a:rPr lang="en-US" sz="1200" kern="100">
                          <a:effectLst/>
                        </a:rPr>
                        <a:t>High levels of noise</a:t>
                      </a:r>
                    </a:p>
                    <a:p>
                      <a:pPr marL="342900" marR="0" lvl="0" indent="-342900" fontAlgn="base">
                        <a:lnSpc>
                          <a:spcPct val="150000"/>
                        </a:lnSpc>
                        <a:buFont typeface="Symbol" panose="05050102010706020507" pitchFamily="18" charset="2"/>
                        <a:buChar char=""/>
                        <a:tabLst>
                          <a:tab pos="457200" algn="l"/>
                        </a:tabLst>
                      </a:pPr>
                      <a:r>
                        <a:rPr lang="en-US" sz="1200" kern="100">
                          <a:effectLst/>
                        </a:rPr>
                        <a:t>Susceptible to overheating</a:t>
                      </a:r>
                    </a:p>
                    <a:p>
                      <a:pPr marL="342900" marR="0" lvl="0" indent="-342900" fontAlgn="base">
                        <a:lnSpc>
                          <a:spcPct val="150000"/>
                        </a:lnSpc>
                        <a:buFont typeface="Symbol" panose="05050102010706020507" pitchFamily="18" charset="2"/>
                        <a:buChar char=""/>
                        <a:tabLst>
                          <a:tab pos="457200" algn="l"/>
                        </a:tabLst>
                      </a:pPr>
                      <a:r>
                        <a:rPr lang="en-US" sz="1200" kern="100">
                          <a:effectLst/>
                        </a:rPr>
                        <a:t>High current consumption</a:t>
                      </a:r>
                    </a:p>
                    <a:p>
                      <a:pPr marL="342900" marR="0" lvl="0" indent="-342900" fontAlgn="base">
                        <a:lnSpc>
                          <a:spcPct val="150000"/>
                        </a:lnSpc>
                        <a:buFont typeface="Symbol" panose="05050102010706020507" pitchFamily="18" charset="2"/>
                        <a:buChar char=""/>
                        <a:tabLst>
                          <a:tab pos="457200" algn="l"/>
                        </a:tabLst>
                      </a:pPr>
                      <a:r>
                        <a:rPr lang="en-US" sz="1200" kern="100">
                          <a:effectLst/>
                        </a:rPr>
                        <a:t>Heavy</a:t>
                      </a: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5075" marR="15075" marT="6281" marB="0"/>
                </a:tc>
                <a:tc>
                  <a:txBody>
                    <a:bodyPr/>
                    <a:lstStyle/>
                    <a:p>
                      <a:pPr marL="342900" marR="0" lvl="0" indent="-342900">
                        <a:lnSpc>
                          <a:spcPct val="100000"/>
                        </a:lnSpc>
                        <a:spcAft>
                          <a:spcPts val="800"/>
                        </a:spcAft>
                        <a:buFont typeface="Symbol" panose="05050102010706020507" pitchFamily="18" charset="2"/>
                        <a:buChar char=""/>
                        <a:tabLst>
                          <a:tab pos="457200" algn="l"/>
                        </a:tabLst>
                      </a:pPr>
                      <a:r>
                        <a:rPr lang="en-US" sz="1200" kern="100">
                          <a:effectLst/>
                        </a:rPr>
                        <a:t>More suitable for circuit due to precise movement</a:t>
                      </a:r>
                    </a:p>
                    <a:p>
                      <a:pPr marL="342900" marR="0" lvl="0" indent="-342900">
                        <a:lnSpc>
                          <a:spcPct val="100000"/>
                        </a:lnSpc>
                        <a:spcAft>
                          <a:spcPts val="800"/>
                        </a:spcAft>
                        <a:buFont typeface="Symbol" panose="05050102010706020507" pitchFamily="18" charset="2"/>
                        <a:buChar char=""/>
                        <a:tabLst>
                          <a:tab pos="457200" algn="l"/>
                        </a:tabLst>
                      </a:pPr>
                      <a:r>
                        <a:rPr lang="en-US" sz="1200" kern="100">
                          <a:effectLst/>
                        </a:rPr>
                        <a:t>Cost effective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5" marR="15075" marT="6281" marB="0"/>
                </a:tc>
                <a:extLst>
                  <a:ext uri="{0D108BD9-81ED-4DB2-BD59-A6C34878D82A}">
                    <a16:rowId xmlns:a16="http://schemas.microsoft.com/office/drawing/2014/main" val="2915615696"/>
                  </a:ext>
                </a:extLst>
              </a:tr>
              <a:tr h="1665330">
                <a:tc>
                  <a:txBody>
                    <a:bodyPr/>
                    <a:lstStyle/>
                    <a:p>
                      <a:pPr marL="0" marR="0">
                        <a:lnSpc>
                          <a:spcPct val="100000"/>
                        </a:lnSpc>
                        <a:spcAft>
                          <a:spcPts val="800"/>
                        </a:spcAft>
                      </a:pPr>
                      <a:r>
                        <a:rPr lang="en-US" sz="1200" kern="100">
                          <a:solidFill>
                            <a:schemeClr val="bg1"/>
                          </a:solidFill>
                          <a:effectLst/>
                          <a:highlight>
                            <a:srgbClr val="FFFF00"/>
                          </a:highlight>
                        </a:rPr>
                        <a:t>Solenoid</a:t>
                      </a:r>
                      <a:endParaRPr lang="en-US" sz="1200" kern="100">
                        <a:solidFill>
                          <a:schemeClr val="bg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5075" marR="15075" marT="6281" marB="0"/>
                </a:tc>
                <a:tc>
                  <a:txBody>
                    <a:bodyPr/>
                    <a:lstStyle/>
                    <a:p>
                      <a:pPr marL="0" marR="0">
                        <a:lnSpc>
                          <a:spcPct val="100000"/>
                        </a:lnSpc>
                        <a:spcAft>
                          <a:spcPts val="800"/>
                        </a:spcAft>
                      </a:pPr>
                      <a:r>
                        <a:rPr lang="en-US" sz="1200" kern="100">
                          <a:effectLst/>
                        </a:rPr>
                        <a:t>Converts electrical current into linear motion using electromagnetism</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5" marR="15075" marT="6281" marB="0"/>
                </a:tc>
                <a:tc>
                  <a:txBody>
                    <a:bodyPr/>
                    <a:lstStyle/>
                    <a:p>
                      <a:pPr marL="342900" marR="0" lvl="0" indent="-342900">
                        <a:lnSpc>
                          <a:spcPct val="100000"/>
                        </a:lnSpc>
                        <a:spcAft>
                          <a:spcPts val="800"/>
                        </a:spcAft>
                        <a:buSzPts val="1000"/>
                        <a:buFont typeface="Symbol" panose="05050102010706020507" pitchFamily="18" charset="2"/>
                        <a:buChar char=""/>
                        <a:tabLst>
                          <a:tab pos="457200" algn="l"/>
                        </a:tabLst>
                      </a:pPr>
                      <a:r>
                        <a:rPr lang="en-US" sz="1200" kern="100">
                          <a:effectLst/>
                        </a:rPr>
                        <a:t>Low power consumption</a:t>
                      </a:r>
                    </a:p>
                    <a:p>
                      <a:pPr marL="342900" marR="0" lvl="0" indent="-342900">
                        <a:lnSpc>
                          <a:spcPct val="100000"/>
                        </a:lnSpc>
                        <a:spcAft>
                          <a:spcPts val="800"/>
                        </a:spcAft>
                        <a:buSzPts val="1000"/>
                        <a:buFont typeface="Symbol" panose="05050102010706020507" pitchFamily="18" charset="2"/>
                        <a:buChar char=""/>
                        <a:tabLst>
                          <a:tab pos="457200" algn="l"/>
                        </a:tabLst>
                      </a:pPr>
                      <a:r>
                        <a:rPr lang="en-US" sz="1200" kern="100">
                          <a:effectLst/>
                        </a:rPr>
                        <a:t>Reliable</a:t>
                      </a:r>
                    </a:p>
                    <a:p>
                      <a:pPr marL="342900" marR="0" lvl="0" indent="-342900">
                        <a:lnSpc>
                          <a:spcPct val="100000"/>
                        </a:lnSpc>
                        <a:spcAft>
                          <a:spcPts val="800"/>
                        </a:spcAft>
                        <a:buSzPts val="1000"/>
                        <a:buFont typeface="Symbol" panose="05050102010706020507" pitchFamily="18" charset="2"/>
                        <a:buChar char=""/>
                        <a:tabLst>
                          <a:tab pos="457200" algn="l"/>
                        </a:tabLst>
                      </a:pPr>
                      <a:r>
                        <a:rPr lang="en-US" sz="1200" kern="100">
                          <a:effectLst/>
                        </a:rPr>
                        <a:t>Fast speed</a:t>
                      </a:r>
                    </a:p>
                    <a:p>
                      <a:pPr marL="342900" marR="0" lvl="0" indent="-342900">
                        <a:lnSpc>
                          <a:spcPct val="100000"/>
                        </a:lnSpc>
                        <a:spcAft>
                          <a:spcPts val="800"/>
                        </a:spcAft>
                        <a:buSzPts val="1000"/>
                        <a:buFont typeface="Symbol" panose="05050102010706020507" pitchFamily="18" charset="2"/>
                        <a:buChar char=""/>
                        <a:tabLst>
                          <a:tab pos="457200" algn="l"/>
                        </a:tabLst>
                      </a:pPr>
                      <a:r>
                        <a:rPr lang="en-US" sz="1200" kern="100">
                          <a:effectLst/>
                        </a:rPr>
                        <a:t>Cost-effective</a:t>
                      </a:r>
                    </a:p>
                    <a:p>
                      <a:pPr marL="342900" marR="0" lvl="0" indent="-342900">
                        <a:lnSpc>
                          <a:spcPct val="100000"/>
                        </a:lnSpc>
                        <a:spcAft>
                          <a:spcPts val="800"/>
                        </a:spcAft>
                        <a:buSzPts val="1000"/>
                        <a:buFont typeface="Symbol" panose="05050102010706020507" pitchFamily="18" charset="2"/>
                        <a:buChar char=""/>
                        <a:tabLst>
                          <a:tab pos="457200" algn="l"/>
                        </a:tabLst>
                      </a:pPr>
                      <a:r>
                        <a:rPr lang="en-US" sz="1200" kern="100">
                          <a:effectLst/>
                        </a:rPr>
                        <a:t>Easy integrations</a:t>
                      </a:r>
                    </a:p>
                  </a:txBody>
                  <a:tcPr marL="15075" marR="15075" marT="6281" marB="0"/>
                </a:tc>
                <a:tc>
                  <a:txBody>
                    <a:bodyPr/>
                    <a:lstStyle/>
                    <a:p>
                      <a:pPr marL="342900" marR="0" lvl="0" indent="-342900">
                        <a:lnSpc>
                          <a:spcPct val="100000"/>
                        </a:lnSpc>
                        <a:spcAft>
                          <a:spcPts val="800"/>
                        </a:spcAft>
                        <a:buFont typeface="Symbol" panose="05050102010706020507" pitchFamily="18" charset="2"/>
                        <a:buChar char=""/>
                        <a:tabLst>
                          <a:tab pos="457200" algn="l"/>
                        </a:tabLst>
                      </a:pPr>
                      <a:r>
                        <a:rPr lang="en-US" sz="1200" kern="100">
                          <a:effectLst/>
                        </a:rPr>
                        <a:t>Limited stroke strength</a:t>
                      </a:r>
                    </a:p>
                    <a:p>
                      <a:pPr marL="342900" marR="0" lvl="0" indent="-342900">
                        <a:lnSpc>
                          <a:spcPct val="100000"/>
                        </a:lnSpc>
                        <a:spcAft>
                          <a:spcPts val="800"/>
                        </a:spcAft>
                        <a:buFont typeface="Symbol" panose="05050102010706020507" pitchFamily="18" charset="2"/>
                        <a:buChar char=""/>
                        <a:tabLst>
                          <a:tab pos="457200" algn="l"/>
                        </a:tabLst>
                      </a:pPr>
                      <a:r>
                        <a:rPr lang="en-US" sz="1200" kern="100">
                          <a:effectLst/>
                        </a:rPr>
                        <a:t>Susceptible to overheating</a:t>
                      </a:r>
                    </a:p>
                    <a:p>
                      <a:pPr marL="342900" marR="0" lvl="0" indent="-342900">
                        <a:lnSpc>
                          <a:spcPct val="100000"/>
                        </a:lnSpc>
                        <a:spcAft>
                          <a:spcPts val="800"/>
                        </a:spcAft>
                        <a:buFont typeface="Symbol" panose="05050102010706020507" pitchFamily="18" charset="2"/>
                        <a:buChar char=""/>
                        <a:tabLst>
                          <a:tab pos="457200" algn="l"/>
                        </a:tabLst>
                      </a:pPr>
                      <a:r>
                        <a:rPr lang="en-US" sz="1200" kern="100">
                          <a:effectLst/>
                        </a:rPr>
                        <a:t>High current consumption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5" marR="15075" marT="6281" marB="0"/>
                </a:tc>
                <a:tc>
                  <a:txBody>
                    <a:bodyPr/>
                    <a:lstStyle/>
                    <a:p>
                      <a:pPr marL="342900" marR="0" lvl="0" indent="-342900">
                        <a:lnSpc>
                          <a:spcPct val="100000"/>
                        </a:lnSpc>
                        <a:spcAft>
                          <a:spcPts val="800"/>
                        </a:spcAft>
                        <a:buFont typeface="Symbol" panose="05050102010706020507" pitchFamily="18" charset="2"/>
                        <a:buChar char=""/>
                        <a:tabLst>
                          <a:tab pos="457200" algn="l"/>
                        </a:tabLst>
                      </a:pPr>
                      <a:r>
                        <a:rPr lang="en-US" sz="1200" kern="100">
                          <a:effectLst/>
                        </a:rPr>
                        <a:t>More suitable for circuit due to light weight</a:t>
                      </a:r>
                    </a:p>
                    <a:p>
                      <a:pPr marL="342900" marR="0" lvl="0" indent="-342900">
                        <a:lnSpc>
                          <a:spcPct val="100000"/>
                        </a:lnSpc>
                        <a:spcAft>
                          <a:spcPts val="800"/>
                        </a:spcAft>
                        <a:buFont typeface="Symbol" panose="05050102010706020507" pitchFamily="18" charset="2"/>
                        <a:buChar char=""/>
                        <a:tabLst>
                          <a:tab pos="457200" algn="l"/>
                        </a:tabLst>
                      </a:pPr>
                      <a:r>
                        <a:rPr lang="en-US" sz="1200" kern="100">
                          <a:effectLst/>
                        </a:rPr>
                        <a:t>Low power consumption</a:t>
                      </a:r>
                    </a:p>
                    <a:p>
                      <a:pPr marL="342900" marR="0" lvl="0" indent="-342900">
                        <a:lnSpc>
                          <a:spcPct val="100000"/>
                        </a:lnSpc>
                        <a:spcAft>
                          <a:spcPts val="800"/>
                        </a:spcAft>
                        <a:buFont typeface="Symbol" panose="05050102010706020507" pitchFamily="18" charset="2"/>
                        <a:buChar char=""/>
                        <a:tabLst>
                          <a:tab pos="457200" algn="l"/>
                        </a:tabLst>
                      </a:pPr>
                      <a:r>
                        <a:rPr lang="en-US" sz="1200" kern="100">
                          <a:effectLst/>
                        </a:rPr>
                        <a:t>Cost effective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5" marR="15075" marT="6281" marB="0"/>
                </a:tc>
                <a:extLst>
                  <a:ext uri="{0D108BD9-81ED-4DB2-BD59-A6C34878D82A}">
                    <a16:rowId xmlns:a16="http://schemas.microsoft.com/office/drawing/2014/main" val="1444056023"/>
                  </a:ext>
                </a:extLst>
              </a:tr>
            </a:tbl>
          </a:graphicData>
        </a:graphic>
      </p:graphicFrame>
      <p:pic>
        <p:nvPicPr>
          <p:cNvPr id="5" name="Picture 4" descr="A metal device with a metal cylinder&#10;&#10;AI-generated content may be incorrect.">
            <a:extLst>
              <a:ext uri="{FF2B5EF4-FFF2-40B4-BE49-F238E27FC236}">
                <a16:creationId xmlns:a16="http://schemas.microsoft.com/office/drawing/2014/main" id="{C9365CC7-EE59-943E-D4B6-D4DB055CFC43}"/>
              </a:ext>
            </a:extLst>
          </p:cNvPr>
          <p:cNvPicPr>
            <a:picLocks noChangeAspect="1"/>
          </p:cNvPicPr>
          <p:nvPr/>
        </p:nvPicPr>
        <p:blipFill>
          <a:blip r:embed="rId5" cstate="print">
            <a:extLst>
              <a:ext uri="{28A0092B-C50C-407E-A947-70E740481C1C}">
                <a14:useLocalDpi xmlns:a14="http://schemas.microsoft.com/office/drawing/2010/main" val="0"/>
              </a:ext>
            </a:extLst>
          </a:blip>
          <a:srcRect l="13539" t="-1713"/>
          <a:stretch/>
        </p:blipFill>
        <p:spPr bwMode="auto">
          <a:xfrm>
            <a:off x="7978881" y="3613725"/>
            <a:ext cx="2240291" cy="1940386"/>
          </a:xfrm>
          <a:prstGeom prst="rect">
            <a:avLst/>
          </a:prstGeom>
          <a:noFill/>
          <a:ln>
            <a:noFill/>
          </a:ln>
        </p:spPr>
      </p:pic>
      <p:sp>
        <p:nvSpPr>
          <p:cNvPr id="7" name="TextBox 6">
            <a:extLst>
              <a:ext uri="{FF2B5EF4-FFF2-40B4-BE49-F238E27FC236}">
                <a16:creationId xmlns:a16="http://schemas.microsoft.com/office/drawing/2014/main" id="{244E4AFB-4C36-F943-9190-694FF0A51CB3}"/>
              </a:ext>
            </a:extLst>
          </p:cNvPr>
          <p:cNvSpPr txBox="1"/>
          <p:nvPr/>
        </p:nvSpPr>
        <p:spPr>
          <a:xfrm>
            <a:off x="7878397" y="1156642"/>
            <a:ext cx="4109285" cy="2457083"/>
          </a:xfrm>
          <a:prstGeom prst="rect">
            <a:avLst/>
          </a:prstGeom>
          <a:noFill/>
        </p:spPr>
        <p:txBody>
          <a:bodyPr wrap="square">
            <a:spAutoFit/>
          </a:bodyPr>
          <a:lstStyle/>
          <a:p>
            <a:pPr marL="0" marR="0">
              <a:lnSpc>
                <a:spcPct val="107000"/>
              </a:lnSpc>
              <a:spcAft>
                <a:spcPts val="800"/>
              </a:spcAft>
            </a:pPr>
            <a:r>
              <a:rPr lang="en-US" sz="2000"/>
              <a:t>For our lock mechanism selection, we chose the solenoid due to </a:t>
            </a:r>
            <a:r>
              <a:rPr lang="en-US" sz="2000" kern="100">
                <a:effectLst/>
                <a:ea typeface="Calibri" panose="020F0502020204030204" pitchFamily="34" charset="0"/>
                <a:cs typeface="Times New Roman" panose="02020603050405020304" pitchFamily="18" charset="0"/>
              </a:rPr>
              <a:t>its quicker response time and low power consumption while </a:t>
            </a:r>
            <a:r>
              <a:rPr lang="en-US" sz="2000" kern="100" err="1">
                <a:effectLst/>
                <a:ea typeface="Calibri" panose="020F0502020204030204" pitchFamily="34" charset="0"/>
                <a:cs typeface="Times New Roman" panose="02020603050405020304" pitchFamily="18" charset="0"/>
              </a:rPr>
              <a:t>provding</a:t>
            </a:r>
            <a:r>
              <a:rPr lang="en-US" sz="2000" kern="100">
                <a:effectLst/>
                <a:ea typeface="Calibri" panose="020F0502020204030204" pitchFamily="34" charset="0"/>
                <a:cs typeface="Times New Roman" panose="02020603050405020304" pitchFamily="18" charset="0"/>
              </a:rPr>
              <a:t> the same benefits as the other two</a:t>
            </a:r>
          </a:p>
          <a:p>
            <a:endParaRPr lang="en-US" sz="2000">
              <a:cs typeface="Times New Roman" panose="02020603050405020304" pitchFamily="18" charset="0"/>
            </a:endParaRPr>
          </a:p>
          <a:p>
            <a:r>
              <a:rPr lang="en-US" sz="2000">
                <a:cs typeface="Times New Roman" panose="02020603050405020304" pitchFamily="18" charset="0"/>
              </a:rPr>
              <a:t>Final Decision: </a:t>
            </a:r>
            <a:r>
              <a:rPr lang="en-US" sz="2000" err="1">
                <a:effectLst/>
                <a:ea typeface="Calibri" panose="020F0502020204030204" pitchFamily="34" charset="0"/>
                <a:cs typeface="Times New Roman" panose="02020603050405020304" pitchFamily="18" charset="0"/>
              </a:rPr>
              <a:t>Uxcell’s</a:t>
            </a:r>
            <a:r>
              <a:rPr lang="en-US" sz="2000">
                <a:effectLst/>
                <a:ea typeface="Calibri" panose="020F0502020204030204" pitchFamily="34" charset="0"/>
                <a:cs typeface="Times New Roman" panose="02020603050405020304" pitchFamily="18" charset="0"/>
              </a:rPr>
              <a:t> 1240L-12E07</a:t>
            </a:r>
            <a:endParaRPr lang="en-US" sz="2000"/>
          </a:p>
        </p:txBody>
      </p:sp>
      <p:pic>
        <p:nvPicPr>
          <p:cNvPr id="8" name="Recorded Sound">
            <a:hlinkClick r:id="" action="ppaction://media"/>
            <a:extLst>
              <a:ext uri="{FF2B5EF4-FFF2-40B4-BE49-F238E27FC236}">
                <a16:creationId xmlns:a16="http://schemas.microsoft.com/office/drawing/2014/main" id="{B93F2252-B19D-2BF4-DFF6-A79F2F5D44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37" y="6159768"/>
            <a:ext cx="487363" cy="487363"/>
          </a:xfrm>
          <a:prstGeom prst="rect">
            <a:avLst/>
          </a:prstGeom>
        </p:spPr>
      </p:pic>
      <p:pic>
        <p:nvPicPr>
          <p:cNvPr id="10" name="Picture 2">
            <a:extLst>
              <a:ext uri="{FF2B5EF4-FFF2-40B4-BE49-F238E27FC236}">
                <a16:creationId xmlns:a16="http://schemas.microsoft.com/office/drawing/2014/main" id="{8C2F5FA1-FE84-477D-8F3A-5EADA68B598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7" t="700" r="700" b="21766"/>
          <a:stretch/>
        </p:blipFill>
        <p:spPr bwMode="auto">
          <a:xfrm>
            <a:off x="10505689" y="5086843"/>
            <a:ext cx="1099113" cy="1478569"/>
          </a:xfrm>
          <a:prstGeom prst="round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E548A0-D3D7-2DF9-F239-DB720CD3F276}"/>
              </a:ext>
            </a:extLst>
          </p:cNvPr>
          <p:cNvSpPr txBox="1"/>
          <p:nvPr/>
        </p:nvSpPr>
        <p:spPr>
          <a:xfrm>
            <a:off x="10498002" y="4717511"/>
            <a:ext cx="1114485" cy="369332"/>
          </a:xfrm>
          <a:prstGeom prst="rect">
            <a:avLst/>
          </a:prstGeom>
          <a:noFill/>
        </p:spPr>
        <p:txBody>
          <a:bodyPr wrap="square">
            <a:spAutoFit/>
          </a:bodyPr>
          <a:lstStyle/>
          <a:p>
            <a:r>
              <a:rPr lang="en-US"/>
              <a:t>Alexis (EE)</a:t>
            </a:r>
          </a:p>
        </p:txBody>
      </p:sp>
    </p:spTree>
    <p:extLst>
      <p:ext uri="{BB962C8B-B14F-4D97-AF65-F5344CB8AC3E}">
        <p14:creationId xmlns:p14="http://schemas.microsoft.com/office/powerpoint/2010/main" val="4256562592"/>
      </p:ext>
    </p:extLst>
  </p:cSld>
  <p:clrMapOvr>
    <a:masterClrMapping/>
  </p:clrMapOvr>
  <mc:AlternateContent xmlns:mc="http://schemas.openxmlformats.org/markup-compatibility/2006" xmlns:p14="http://schemas.microsoft.com/office/powerpoint/2010/main">
    <mc:Choice Requires="p14">
      <p:transition spd="slow" p14:dur="2000" advTm="50970"/>
    </mc:Choice>
    <mc:Fallback xmlns="">
      <p:transition spd="slow" advTm="50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8E3B-3D73-896E-B6AE-378BA3078E63}"/>
              </a:ext>
            </a:extLst>
          </p:cNvPr>
          <p:cNvSpPr>
            <a:spLocks noGrp="1"/>
          </p:cNvSpPr>
          <p:nvPr>
            <p:ph type="title"/>
          </p:nvPr>
        </p:nvSpPr>
        <p:spPr>
          <a:xfrm>
            <a:off x="2689993" y="489470"/>
            <a:ext cx="5893209" cy="1478570"/>
          </a:xfrm>
        </p:spPr>
        <p:txBody>
          <a:bodyPr/>
          <a:lstStyle/>
          <a:p>
            <a:pPr algn="ctr"/>
            <a:r>
              <a:rPr lang="en-US"/>
              <a:t>Motion Sensor Selection</a:t>
            </a:r>
          </a:p>
        </p:txBody>
      </p:sp>
      <p:graphicFrame>
        <p:nvGraphicFramePr>
          <p:cNvPr id="6" name="Content Placeholder 5">
            <a:extLst>
              <a:ext uri="{FF2B5EF4-FFF2-40B4-BE49-F238E27FC236}">
                <a16:creationId xmlns:a16="http://schemas.microsoft.com/office/drawing/2014/main" id="{2003C807-62FA-FCF7-B9D4-083C1B587EA3}"/>
              </a:ext>
            </a:extLst>
          </p:cNvPr>
          <p:cNvGraphicFramePr>
            <a:graphicFrameLocks noGrp="1"/>
          </p:cNvGraphicFramePr>
          <p:nvPr>
            <p:ph idx="1"/>
            <p:extLst>
              <p:ext uri="{D42A27DB-BD31-4B8C-83A1-F6EECF244321}">
                <p14:modId xmlns:p14="http://schemas.microsoft.com/office/powerpoint/2010/main" val="3843163464"/>
              </p:ext>
            </p:extLst>
          </p:nvPr>
        </p:nvGraphicFramePr>
        <p:xfrm>
          <a:off x="1141412" y="1965960"/>
          <a:ext cx="7591108" cy="2527498"/>
        </p:xfrm>
        <a:graphic>
          <a:graphicData uri="http://schemas.openxmlformats.org/drawingml/2006/table">
            <a:tbl>
              <a:tblPr bandRow="1">
                <a:tableStyleId>{7DF18680-E054-41AD-8BC1-D1AEF772440D}</a:tableStyleId>
              </a:tblPr>
              <a:tblGrid>
                <a:gridCol w="1190683">
                  <a:extLst>
                    <a:ext uri="{9D8B030D-6E8A-4147-A177-3AD203B41FA5}">
                      <a16:colId xmlns:a16="http://schemas.microsoft.com/office/drawing/2014/main" val="3235845707"/>
                    </a:ext>
                  </a:extLst>
                </a:gridCol>
                <a:gridCol w="984699">
                  <a:extLst>
                    <a:ext uri="{9D8B030D-6E8A-4147-A177-3AD203B41FA5}">
                      <a16:colId xmlns:a16="http://schemas.microsoft.com/office/drawing/2014/main" val="3627122201"/>
                    </a:ext>
                  </a:extLst>
                </a:gridCol>
                <a:gridCol w="1118046">
                  <a:extLst>
                    <a:ext uri="{9D8B030D-6E8A-4147-A177-3AD203B41FA5}">
                      <a16:colId xmlns:a16="http://schemas.microsoft.com/office/drawing/2014/main" val="815703910"/>
                    </a:ext>
                  </a:extLst>
                </a:gridCol>
                <a:gridCol w="1106424">
                  <a:extLst>
                    <a:ext uri="{9D8B030D-6E8A-4147-A177-3AD203B41FA5}">
                      <a16:colId xmlns:a16="http://schemas.microsoft.com/office/drawing/2014/main" val="341123635"/>
                    </a:ext>
                  </a:extLst>
                </a:gridCol>
                <a:gridCol w="2295144">
                  <a:extLst>
                    <a:ext uri="{9D8B030D-6E8A-4147-A177-3AD203B41FA5}">
                      <a16:colId xmlns:a16="http://schemas.microsoft.com/office/drawing/2014/main" val="3051290911"/>
                    </a:ext>
                  </a:extLst>
                </a:gridCol>
                <a:gridCol w="896112">
                  <a:extLst>
                    <a:ext uri="{9D8B030D-6E8A-4147-A177-3AD203B41FA5}">
                      <a16:colId xmlns:a16="http://schemas.microsoft.com/office/drawing/2014/main" val="3547291161"/>
                    </a:ext>
                  </a:extLst>
                </a:gridCol>
              </a:tblGrid>
              <a:tr h="807631">
                <a:tc>
                  <a:txBody>
                    <a:bodyPr/>
                    <a:lstStyle/>
                    <a:p>
                      <a:pPr algn="l" rtl="0" fontAlgn="base">
                        <a:lnSpc>
                          <a:spcPts val="1575"/>
                        </a:lnSpc>
                      </a:pPr>
                      <a:r>
                        <a:rPr lang="en-US" sz="1800" b="1">
                          <a:solidFill>
                            <a:srgbClr val="FFFFFF"/>
                          </a:solidFill>
                          <a:effectLst/>
                        </a:rPr>
                        <a:t>Product</a:t>
                      </a:r>
                      <a:endParaRPr lang="en-US" b="1" i="0">
                        <a:solidFill>
                          <a:srgbClr val="FFFFFF"/>
                        </a:solidFill>
                        <a:effectLst/>
                        <a:latin typeface="Tw Cen MT"/>
                      </a:endParaRPr>
                    </a:p>
                  </a:txBody>
                  <a:tcPr marL="67437" marR="67437" marT="33719" marB="33719">
                    <a:solidFill>
                      <a:schemeClr val="accent5"/>
                    </a:solidFill>
                  </a:tcPr>
                </a:tc>
                <a:tc>
                  <a:txBody>
                    <a:bodyPr/>
                    <a:lstStyle/>
                    <a:p>
                      <a:pPr algn="l" rtl="0" fontAlgn="base">
                        <a:lnSpc>
                          <a:spcPts val="1575"/>
                        </a:lnSpc>
                      </a:pPr>
                      <a:r>
                        <a:rPr lang="en-US" sz="1800" b="1">
                          <a:solidFill>
                            <a:srgbClr val="FFFFFF"/>
                          </a:solidFill>
                          <a:effectLst/>
                        </a:rPr>
                        <a:t>Voltage</a:t>
                      </a:r>
                      <a:endParaRPr lang="en-US" b="1" i="0">
                        <a:solidFill>
                          <a:srgbClr val="FFFFFF"/>
                        </a:solidFill>
                        <a:effectLst/>
                      </a:endParaRPr>
                    </a:p>
                  </a:txBody>
                  <a:tcPr marL="67437" marR="67437" marT="33719" marB="33719">
                    <a:solidFill>
                      <a:schemeClr val="accent5"/>
                    </a:solidFill>
                  </a:tcPr>
                </a:tc>
                <a:tc>
                  <a:txBody>
                    <a:bodyPr/>
                    <a:lstStyle/>
                    <a:p>
                      <a:pPr algn="l" rtl="0" fontAlgn="base">
                        <a:lnSpc>
                          <a:spcPts val="1575"/>
                        </a:lnSpc>
                      </a:pPr>
                      <a:r>
                        <a:rPr lang="en-US" sz="1800" b="1">
                          <a:solidFill>
                            <a:srgbClr val="FFFFFF"/>
                          </a:solidFill>
                          <a:effectLst/>
                        </a:rPr>
                        <a:t>Operating Current</a:t>
                      </a:r>
                      <a:endParaRPr lang="en-US" sz="1800" b="1" i="0">
                        <a:solidFill>
                          <a:srgbClr val="FFFFFF"/>
                        </a:solidFill>
                        <a:effectLst/>
                        <a:latin typeface="Tw Cen MT"/>
                      </a:endParaRPr>
                    </a:p>
                  </a:txBody>
                  <a:tcPr marL="67437" marR="67437" marT="33719" marB="33719">
                    <a:solidFill>
                      <a:schemeClr val="accent5"/>
                    </a:solidFill>
                  </a:tcPr>
                </a:tc>
                <a:tc>
                  <a:txBody>
                    <a:bodyPr/>
                    <a:lstStyle/>
                    <a:p>
                      <a:pPr algn="l" rtl="0" fontAlgn="base">
                        <a:lnSpc>
                          <a:spcPts val="1575"/>
                        </a:lnSpc>
                      </a:pPr>
                      <a:r>
                        <a:rPr lang="en-US" sz="1800" b="1">
                          <a:solidFill>
                            <a:srgbClr val="FFFFFF"/>
                          </a:solidFill>
                          <a:effectLst/>
                        </a:rPr>
                        <a:t>Number of pins</a:t>
                      </a:r>
                      <a:endParaRPr lang="en-US" sz="1800" b="1" i="0">
                        <a:solidFill>
                          <a:srgbClr val="FFFFFF"/>
                        </a:solidFill>
                        <a:effectLst/>
                        <a:latin typeface="Tw Cen MT"/>
                      </a:endParaRPr>
                    </a:p>
                  </a:txBody>
                  <a:tcPr marL="67437" marR="67437" marT="33719" marB="33719">
                    <a:solidFill>
                      <a:schemeClr val="accent5"/>
                    </a:solidFill>
                  </a:tcPr>
                </a:tc>
                <a:tc>
                  <a:txBody>
                    <a:bodyPr/>
                    <a:lstStyle/>
                    <a:p>
                      <a:pPr algn="l" rtl="0" fontAlgn="base">
                        <a:lnSpc>
                          <a:spcPts val="1575"/>
                        </a:lnSpc>
                      </a:pPr>
                      <a:r>
                        <a:rPr lang="en-US" sz="1800" b="1">
                          <a:solidFill>
                            <a:srgbClr val="FFFFFF"/>
                          </a:solidFill>
                          <a:effectLst/>
                        </a:rPr>
                        <a:t>Serial Communication</a:t>
                      </a:r>
                      <a:endParaRPr lang="en-US" b="1" i="0">
                        <a:solidFill>
                          <a:srgbClr val="FFFFFF"/>
                        </a:solidFill>
                        <a:effectLst/>
                        <a:latin typeface="Tw Cen MT"/>
                      </a:endParaRPr>
                    </a:p>
                  </a:txBody>
                  <a:tcPr marL="67437" marR="67437" marT="33719" marB="33719">
                    <a:solidFill>
                      <a:schemeClr val="accent5"/>
                    </a:solidFill>
                  </a:tcPr>
                </a:tc>
                <a:tc>
                  <a:txBody>
                    <a:bodyPr/>
                    <a:lstStyle/>
                    <a:p>
                      <a:pPr algn="l" rtl="0" fontAlgn="base">
                        <a:lnSpc>
                          <a:spcPts val="1575"/>
                        </a:lnSpc>
                      </a:pPr>
                      <a:r>
                        <a:rPr lang="en-US" sz="1800" b="1">
                          <a:solidFill>
                            <a:srgbClr val="FFFFFF"/>
                          </a:solidFill>
                          <a:effectLst/>
                        </a:rPr>
                        <a:t>Cost</a:t>
                      </a:r>
                      <a:endParaRPr lang="en-US" b="1" i="0">
                        <a:solidFill>
                          <a:srgbClr val="FFFFFF"/>
                        </a:solidFill>
                        <a:effectLst/>
                        <a:latin typeface="Tw Cen MT"/>
                      </a:endParaRPr>
                    </a:p>
                  </a:txBody>
                  <a:tcPr marL="67437" marR="67437" marT="33719" marB="33719">
                    <a:solidFill>
                      <a:schemeClr val="accent5"/>
                    </a:solidFill>
                  </a:tcPr>
                </a:tc>
                <a:extLst>
                  <a:ext uri="{0D108BD9-81ED-4DB2-BD59-A6C34878D82A}">
                    <a16:rowId xmlns:a16="http://schemas.microsoft.com/office/drawing/2014/main" val="2276012207"/>
                  </a:ext>
                </a:extLst>
              </a:tr>
              <a:tr h="573289">
                <a:tc>
                  <a:txBody>
                    <a:bodyPr/>
                    <a:lstStyle/>
                    <a:p>
                      <a:pPr algn="l" rtl="0" fontAlgn="base">
                        <a:lnSpc>
                          <a:spcPts val="1575"/>
                        </a:lnSpc>
                      </a:pPr>
                      <a:r>
                        <a:rPr lang="en-US" sz="1800" b="0">
                          <a:solidFill>
                            <a:srgbClr val="000000"/>
                          </a:solidFill>
                          <a:effectLst/>
                          <a:highlight>
                            <a:srgbClr val="FFFF00"/>
                          </a:highlight>
                        </a:rPr>
                        <a:t>HC-SR04</a:t>
                      </a:r>
                      <a:endParaRPr lang="en-US" b="0" i="0">
                        <a:solidFill>
                          <a:srgbClr val="000000"/>
                        </a:solidFill>
                        <a:effectLst/>
                        <a:highlight>
                          <a:srgbClr val="FFFF00"/>
                        </a:highligh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5V</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&lt; 5mA</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4</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I2C</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$2.00</a:t>
                      </a:r>
                      <a:endParaRPr lang="en-US" sz="1800" b="0" i="0">
                        <a:solidFill>
                          <a:srgbClr val="000000"/>
                        </a:solidFill>
                        <a:effectLst/>
                        <a:latin typeface="Tw Cen MT"/>
                      </a:endParaRPr>
                    </a:p>
                  </a:txBody>
                  <a:tcPr marL="67437" marR="67437" marT="33719" marB="33719"/>
                </a:tc>
                <a:extLst>
                  <a:ext uri="{0D108BD9-81ED-4DB2-BD59-A6C34878D82A}">
                    <a16:rowId xmlns:a16="http://schemas.microsoft.com/office/drawing/2014/main" val="3388832520"/>
                  </a:ext>
                </a:extLst>
              </a:tr>
              <a:tr h="573289">
                <a:tc>
                  <a:txBody>
                    <a:bodyPr/>
                    <a:lstStyle/>
                    <a:p>
                      <a:pPr algn="l" rtl="0" fontAlgn="base">
                        <a:lnSpc>
                          <a:spcPts val="1575"/>
                        </a:lnSpc>
                      </a:pPr>
                      <a:r>
                        <a:rPr lang="en-US" sz="1800" b="0">
                          <a:solidFill>
                            <a:srgbClr val="000000"/>
                          </a:solidFill>
                          <a:effectLst/>
                        </a:rPr>
                        <a:t>URM37 V5</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3.3-5V</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20mA</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9</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UART</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$13.90</a:t>
                      </a:r>
                      <a:endParaRPr lang="en-US" sz="1800" b="0" i="0">
                        <a:solidFill>
                          <a:srgbClr val="000000"/>
                        </a:solidFill>
                        <a:effectLst/>
                        <a:latin typeface="Tw Cen MT"/>
                      </a:endParaRPr>
                    </a:p>
                  </a:txBody>
                  <a:tcPr marL="67437" marR="67437" marT="33719" marB="33719"/>
                </a:tc>
                <a:extLst>
                  <a:ext uri="{0D108BD9-81ED-4DB2-BD59-A6C34878D82A}">
                    <a16:rowId xmlns:a16="http://schemas.microsoft.com/office/drawing/2014/main" val="3355134388"/>
                  </a:ext>
                </a:extLst>
              </a:tr>
              <a:tr h="573289">
                <a:tc>
                  <a:txBody>
                    <a:bodyPr/>
                    <a:lstStyle/>
                    <a:p>
                      <a:pPr algn="l" rtl="0" fontAlgn="base">
                        <a:lnSpc>
                          <a:spcPts val="1575"/>
                        </a:lnSpc>
                      </a:pPr>
                      <a:r>
                        <a:rPr lang="en-US" sz="1800" b="0">
                          <a:solidFill>
                            <a:srgbClr val="000000"/>
                          </a:solidFill>
                          <a:effectLst/>
                        </a:rPr>
                        <a:t>TCT-40</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3.3V</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N/A</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4</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I2C</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$9.95</a:t>
                      </a:r>
                      <a:endParaRPr lang="en-US" sz="1800" b="0" i="0">
                        <a:solidFill>
                          <a:srgbClr val="000000"/>
                        </a:solidFill>
                        <a:effectLst/>
                        <a:latin typeface="Tw Cen MT"/>
                      </a:endParaRPr>
                    </a:p>
                  </a:txBody>
                  <a:tcPr marL="67437" marR="67437" marT="33719" marB="33719"/>
                </a:tc>
                <a:extLst>
                  <a:ext uri="{0D108BD9-81ED-4DB2-BD59-A6C34878D82A}">
                    <a16:rowId xmlns:a16="http://schemas.microsoft.com/office/drawing/2014/main" val="1229202287"/>
                  </a:ext>
                </a:extLst>
              </a:tr>
            </a:tbl>
          </a:graphicData>
        </a:graphic>
      </p:graphicFrame>
      <p:pic>
        <p:nvPicPr>
          <p:cNvPr id="1026" name="Picture 2" descr="Ultrasonic Sensor HC-SR04 Module Distance Sensor - Vayuyaan">
            <a:extLst>
              <a:ext uri="{FF2B5EF4-FFF2-40B4-BE49-F238E27FC236}">
                <a16:creationId xmlns:a16="http://schemas.microsoft.com/office/drawing/2014/main" id="{BC498BDF-40ED-C761-C593-0CAA74D6CE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4050" y="2331879"/>
            <a:ext cx="1795657" cy="17956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6A546C-B864-13F4-1BFB-D98D38AB9EC6}"/>
              </a:ext>
            </a:extLst>
          </p:cNvPr>
          <p:cNvSpPr txBox="1"/>
          <p:nvPr/>
        </p:nvSpPr>
        <p:spPr>
          <a:xfrm>
            <a:off x="1527048" y="4745736"/>
            <a:ext cx="6035040" cy="461665"/>
          </a:xfrm>
          <a:prstGeom prst="rect">
            <a:avLst/>
          </a:prstGeom>
          <a:noFill/>
        </p:spPr>
        <p:txBody>
          <a:bodyPr wrap="square" rtlCol="0">
            <a:spAutoFit/>
          </a:bodyPr>
          <a:lstStyle/>
          <a:p>
            <a:r>
              <a:rPr lang="en-US" sz="2400"/>
              <a:t>Final Decision: HC-SR04</a:t>
            </a:r>
          </a:p>
        </p:txBody>
      </p:sp>
      <p:pic>
        <p:nvPicPr>
          <p:cNvPr id="3" name="Picture 2">
            <a:extLst>
              <a:ext uri="{FF2B5EF4-FFF2-40B4-BE49-F238E27FC236}">
                <a16:creationId xmlns:a16="http://schemas.microsoft.com/office/drawing/2014/main" id="{D12B02C5-980D-EC3A-3C77-F85708F4BECE}"/>
              </a:ext>
            </a:extLst>
          </p:cNvPr>
          <p:cNvPicPr>
            <a:picLocks noChangeAspect="1"/>
          </p:cNvPicPr>
          <p:nvPr/>
        </p:nvPicPr>
        <p:blipFill>
          <a:blip r:embed="rId6"/>
          <a:stretch>
            <a:fillRect/>
          </a:stretch>
        </p:blipFill>
        <p:spPr>
          <a:xfrm>
            <a:off x="9636252" y="4790555"/>
            <a:ext cx="1953280" cy="1892808"/>
          </a:xfrm>
          <a:prstGeom prst="roundRect">
            <a:avLst/>
          </a:prstGeom>
        </p:spPr>
      </p:pic>
      <p:pic>
        <p:nvPicPr>
          <p:cNvPr id="18" name="Audio 17">
            <a:hlinkClick r:id="" action="ppaction://media"/>
            <a:extLst>
              <a:ext uri="{FF2B5EF4-FFF2-40B4-BE49-F238E27FC236}">
                <a16:creationId xmlns:a16="http://schemas.microsoft.com/office/drawing/2014/main" id="{97781BAF-7F7B-5394-2BA8-3E3DB440957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1129707" y="5736959"/>
            <a:ext cx="1537026" cy="1537026"/>
          </a:xfrm>
          <a:prstGeom prst="ellipse">
            <a:avLst/>
          </a:prstGeom>
        </p:spPr>
      </p:pic>
      <p:sp>
        <p:nvSpPr>
          <p:cNvPr id="4" name="TextBox 3">
            <a:extLst>
              <a:ext uri="{FF2B5EF4-FFF2-40B4-BE49-F238E27FC236}">
                <a16:creationId xmlns:a16="http://schemas.microsoft.com/office/drawing/2014/main" id="{7CC8329A-F18C-DA2C-02EB-1EC6FB55114C}"/>
              </a:ext>
            </a:extLst>
          </p:cNvPr>
          <p:cNvSpPr txBox="1"/>
          <p:nvPr/>
        </p:nvSpPr>
        <p:spPr>
          <a:xfrm>
            <a:off x="10038171" y="4421223"/>
            <a:ext cx="1537026" cy="369332"/>
          </a:xfrm>
          <a:prstGeom prst="rect">
            <a:avLst/>
          </a:prstGeom>
          <a:noFill/>
        </p:spPr>
        <p:txBody>
          <a:bodyPr wrap="square" rtlCol="0">
            <a:spAutoFit/>
          </a:bodyPr>
          <a:lstStyle/>
          <a:p>
            <a:r>
              <a:rPr lang="en-US"/>
              <a:t>Nick (</a:t>
            </a:r>
            <a:r>
              <a:rPr lang="en-US" err="1"/>
              <a:t>CpE</a:t>
            </a:r>
            <a:r>
              <a:rPr lang="en-US"/>
              <a:t>)</a:t>
            </a:r>
          </a:p>
        </p:txBody>
      </p:sp>
    </p:spTree>
    <p:extLst>
      <p:ext uri="{BB962C8B-B14F-4D97-AF65-F5344CB8AC3E}">
        <p14:creationId xmlns:p14="http://schemas.microsoft.com/office/powerpoint/2010/main" val="3962341204"/>
      </p:ext>
    </p:extLst>
  </p:cSld>
  <p:clrMapOvr>
    <a:masterClrMapping/>
  </p:clrMapOvr>
  <mc:AlternateContent xmlns:mc="http://schemas.openxmlformats.org/markup-compatibility/2006" xmlns:p14="http://schemas.microsoft.com/office/powerpoint/2010/main">
    <mc:Choice Requires="p14">
      <p:transition spd="slow" p14:dur="2000" advTm="35403"/>
    </mc:Choice>
    <mc:Fallback xmlns="">
      <p:transition spd="slow" advTm="35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DDCB9-A77C-A1E1-3E5B-E1AD008ABD7A}"/>
              </a:ext>
            </a:extLst>
          </p:cNvPr>
          <p:cNvSpPr>
            <a:spLocks noGrp="1"/>
          </p:cNvSpPr>
          <p:nvPr>
            <p:ph type="title"/>
          </p:nvPr>
        </p:nvSpPr>
        <p:spPr>
          <a:xfrm>
            <a:off x="2800606" y="618518"/>
            <a:ext cx="5272547" cy="1478570"/>
          </a:xfrm>
        </p:spPr>
        <p:txBody>
          <a:bodyPr/>
          <a:lstStyle/>
          <a:p>
            <a:pPr algn="ctr"/>
            <a:r>
              <a:rPr lang="en-US"/>
              <a:t>Display Selection</a:t>
            </a:r>
          </a:p>
        </p:txBody>
      </p:sp>
      <p:graphicFrame>
        <p:nvGraphicFramePr>
          <p:cNvPr id="4" name="Content Placeholder 3">
            <a:extLst>
              <a:ext uri="{FF2B5EF4-FFF2-40B4-BE49-F238E27FC236}">
                <a16:creationId xmlns:a16="http://schemas.microsoft.com/office/drawing/2014/main" id="{1FB925D8-4E19-2678-5FC9-CE3D8D23641C}"/>
              </a:ext>
            </a:extLst>
          </p:cNvPr>
          <p:cNvGraphicFramePr>
            <a:graphicFrameLocks noGrp="1"/>
          </p:cNvGraphicFramePr>
          <p:nvPr>
            <p:ph idx="1"/>
            <p:extLst>
              <p:ext uri="{D42A27DB-BD31-4B8C-83A1-F6EECF244321}">
                <p14:modId xmlns:p14="http://schemas.microsoft.com/office/powerpoint/2010/main" val="2146549789"/>
              </p:ext>
            </p:extLst>
          </p:nvPr>
        </p:nvGraphicFramePr>
        <p:xfrm>
          <a:off x="1141413" y="1878876"/>
          <a:ext cx="7719123" cy="2644877"/>
        </p:xfrm>
        <a:graphic>
          <a:graphicData uri="http://schemas.openxmlformats.org/drawingml/2006/table">
            <a:tbl>
              <a:tblPr bandRow="1">
                <a:tableStyleId>{7DF18680-E054-41AD-8BC1-D1AEF772440D}</a:tableStyleId>
              </a:tblPr>
              <a:tblGrid>
                <a:gridCol w="1274528">
                  <a:extLst>
                    <a:ext uri="{9D8B030D-6E8A-4147-A177-3AD203B41FA5}">
                      <a16:colId xmlns:a16="http://schemas.microsoft.com/office/drawing/2014/main" val="2655346251"/>
                    </a:ext>
                  </a:extLst>
                </a:gridCol>
                <a:gridCol w="900854">
                  <a:extLst>
                    <a:ext uri="{9D8B030D-6E8A-4147-A177-3AD203B41FA5}">
                      <a16:colId xmlns:a16="http://schemas.microsoft.com/office/drawing/2014/main" val="1559310576"/>
                    </a:ext>
                  </a:extLst>
                </a:gridCol>
                <a:gridCol w="1118046">
                  <a:extLst>
                    <a:ext uri="{9D8B030D-6E8A-4147-A177-3AD203B41FA5}">
                      <a16:colId xmlns:a16="http://schemas.microsoft.com/office/drawing/2014/main" val="3534973563"/>
                    </a:ext>
                  </a:extLst>
                </a:gridCol>
                <a:gridCol w="1106424">
                  <a:extLst>
                    <a:ext uri="{9D8B030D-6E8A-4147-A177-3AD203B41FA5}">
                      <a16:colId xmlns:a16="http://schemas.microsoft.com/office/drawing/2014/main" val="4213579948"/>
                    </a:ext>
                  </a:extLst>
                </a:gridCol>
                <a:gridCol w="2295144">
                  <a:extLst>
                    <a:ext uri="{9D8B030D-6E8A-4147-A177-3AD203B41FA5}">
                      <a16:colId xmlns:a16="http://schemas.microsoft.com/office/drawing/2014/main" val="810042201"/>
                    </a:ext>
                  </a:extLst>
                </a:gridCol>
                <a:gridCol w="1024127">
                  <a:extLst>
                    <a:ext uri="{9D8B030D-6E8A-4147-A177-3AD203B41FA5}">
                      <a16:colId xmlns:a16="http://schemas.microsoft.com/office/drawing/2014/main" val="1928457433"/>
                    </a:ext>
                  </a:extLst>
                </a:gridCol>
              </a:tblGrid>
              <a:tr h="498564">
                <a:tc>
                  <a:txBody>
                    <a:bodyPr/>
                    <a:lstStyle/>
                    <a:p>
                      <a:pPr algn="l" rtl="0" fontAlgn="base">
                        <a:lnSpc>
                          <a:spcPts val="1575"/>
                        </a:lnSpc>
                      </a:pPr>
                      <a:r>
                        <a:rPr lang="en-US" sz="1800" b="1">
                          <a:solidFill>
                            <a:srgbClr val="FFFFFF"/>
                          </a:solidFill>
                          <a:effectLst/>
                        </a:rPr>
                        <a:t>Product</a:t>
                      </a:r>
                      <a:endParaRPr lang="en-US" b="1" i="0">
                        <a:solidFill>
                          <a:srgbClr val="FFFFFF"/>
                        </a:solidFill>
                        <a:effectLst/>
                        <a:latin typeface="Tw Cen MT"/>
                      </a:endParaRPr>
                    </a:p>
                  </a:txBody>
                  <a:tcPr marL="67437" marR="67437" marT="33719" marB="33719">
                    <a:solidFill>
                      <a:schemeClr val="accent5"/>
                    </a:solidFill>
                  </a:tcPr>
                </a:tc>
                <a:tc>
                  <a:txBody>
                    <a:bodyPr/>
                    <a:lstStyle/>
                    <a:p>
                      <a:pPr algn="l" rtl="0" fontAlgn="base">
                        <a:lnSpc>
                          <a:spcPts val="1575"/>
                        </a:lnSpc>
                      </a:pPr>
                      <a:r>
                        <a:rPr lang="en-US" sz="1800" b="1">
                          <a:solidFill>
                            <a:srgbClr val="FFFFFF"/>
                          </a:solidFill>
                          <a:effectLst/>
                        </a:rPr>
                        <a:t>Voltage</a:t>
                      </a:r>
                      <a:endParaRPr lang="en-US" b="1" i="0">
                        <a:solidFill>
                          <a:srgbClr val="FFFFFF"/>
                        </a:solidFill>
                        <a:effectLst/>
                      </a:endParaRPr>
                    </a:p>
                  </a:txBody>
                  <a:tcPr marL="67437" marR="67437" marT="33719" marB="33719">
                    <a:solidFill>
                      <a:schemeClr val="accent5"/>
                    </a:solidFill>
                  </a:tcPr>
                </a:tc>
                <a:tc>
                  <a:txBody>
                    <a:bodyPr/>
                    <a:lstStyle/>
                    <a:p>
                      <a:pPr algn="l" rtl="0" fontAlgn="base">
                        <a:lnSpc>
                          <a:spcPts val="1575"/>
                        </a:lnSpc>
                      </a:pPr>
                      <a:r>
                        <a:rPr lang="en-US" sz="1800" b="1">
                          <a:solidFill>
                            <a:srgbClr val="FFFFFF"/>
                          </a:solidFill>
                          <a:effectLst/>
                        </a:rPr>
                        <a:t>Display Size</a:t>
                      </a:r>
                      <a:endParaRPr lang="en-US" sz="1800" b="1" i="0">
                        <a:solidFill>
                          <a:srgbClr val="FFFFFF"/>
                        </a:solidFill>
                        <a:effectLst/>
                        <a:latin typeface="Tw Cen MT"/>
                      </a:endParaRPr>
                    </a:p>
                  </a:txBody>
                  <a:tcPr marL="67437" marR="67437" marT="33719" marB="33719">
                    <a:solidFill>
                      <a:schemeClr val="accent5"/>
                    </a:solidFill>
                  </a:tcPr>
                </a:tc>
                <a:tc>
                  <a:txBody>
                    <a:bodyPr/>
                    <a:lstStyle/>
                    <a:p>
                      <a:pPr algn="l" rtl="0" fontAlgn="base">
                        <a:lnSpc>
                          <a:spcPts val="1575"/>
                        </a:lnSpc>
                      </a:pPr>
                      <a:r>
                        <a:rPr lang="en-US" sz="1800" b="1">
                          <a:solidFill>
                            <a:srgbClr val="FFFFFF"/>
                          </a:solidFill>
                          <a:effectLst/>
                        </a:rPr>
                        <a:t>Number of pins</a:t>
                      </a:r>
                      <a:endParaRPr lang="en-US" sz="1800" b="1" i="0">
                        <a:solidFill>
                          <a:srgbClr val="FFFFFF"/>
                        </a:solidFill>
                        <a:effectLst/>
                        <a:latin typeface="Tw Cen MT"/>
                      </a:endParaRPr>
                    </a:p>
                  </a:txBody>
                  <a:tcPr marL="67437" marR="67437" marT="33719" marB="33719">
                    <a:solidFill>
                      <a:schemeClr val="accent5"/>
                    </a:solidFill>
                  </a:tcPr>
                </a:tc>
                <a:tc>
                  <a:txBody>
                    <a:bodyPr/>
                    <a:lstStyle/>
                    <a:p>
                      <a:pPr algn="l" rtl="0" fontAlgn="base">
                        <a:lnSpc>
                          <a:spcPts val="1575"/>
                        </a:lnSpc>
                      </a:pPr>
                      <a:r>
                        <a:rPr lang="en-US" sz="1800" b="1">
                          <a:solidFill>
                            <a:srgbClr val="FFFFFF"/>
                          </a:solidFill>
                          <a:effectLst/>
                        </a:rPr>
                        <a:t>Serial Communication</a:t>
                      </a:r>
                      <a:endParaRPr lang="en-US" b="1" i="0">
                        <a:solidFill>
                          <a:srgbClr val="FFFFFF"/>
                        </a:solidFill>
                        <a:effectLst/>
                        <a:latin typeface="Tw Cen MT"/>
                      </a:endParaRPr>
                    </a:p>
                  </a:txBody>
                  <a:tcPr marL="67437" marR="67437" marT="33719" marB="33719">
                    <a:solidFill>
                      <a:schemeClr val="accent5"/>
                    </a:solidFill>
                  </a:tcPr>
                </a:tc>
                <a:tc>
                  <a:txBody>
                    <a:bodyPr/>
                    <a:lstStyle/>
                    <a:p>
                      <a:pPr algn="l" rtl="0" fontAlgn="base">
                        <a:lnSpc>
                          <a:spcPts val="1575"/>
                        </a:lnSpc>
                      </a:pPr>
                      <a:r>
                        <a:rPr lang="en-US" sz="1800" b="1">
                          <a:solidFill>
                            <a:srgbClr val="FFFFFF"/>
                          </a:solidFill>
                          <a:effectLst/>
                        </a:rPr>
                        <a:t>Cost</a:t>
                      </a:r>
                      <a:endParaRPr lang="en-US" b="1" i="0">
                        <a:solidFill>
                          <a:srgbClr val="FFFFFF"/>
                        </a:solidFill>
                        <a:effectLst/>
                        <a:latin typeface="Tw Cen MT"/>
                      </a:endParaRPr>
                    </a:p>
                  </a:txBody>
                  <a:tcPr marL="67437" marR="67437" marT="33719" marB="33719">
                    <a:solidFill>
                      <a:schemeClr val="accent5"/>
                    </a:solidFill>
                  </a:tcPr>
                </a:tc>
                <a:extLst>
                  <a:ext uri="{0D108BD9-81ED-4DB2-BD59-A6C34878D82A}">
                    <a16:rowId xmlns:a16="http://schemas.microsoft.com/office/drawing/2014/main" val="1101912170"/>
                  </a:ext>
                </a:extLst>
              </a:tr>
              <a:tr h="573289">
                <a:tc>
                  <a:txBody>
                    <a:bodyPr/>
                    <a:lstStyle/>
                    <a:p>
                      <a:pPr algn="l" rtl="0" fontAlgn="base">
                        <a:lnSpc>
                          <a:spcPts val="1575"/>
                        </a:lnSpc>
                      </a:pPr>
                      <a:r>
                        <a:rPr lang="en-US" sz="1800" b="0">
                          <a:solidFill>
                            <a:srgbClr val="000000"/>
                          </a:solidFill>
                          <a:effectLst/>
                        </a:rPr>
                        <a:t>LCD 1602 Module</a:t>
                      </a:r>
                      <a:endParaRPr lang="en-US"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5V</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2 inches</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4</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I2C</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$2.00</a:t>
                      </a:r>
                      <a:endParaRPr lang="en-US" sz="1800" b="0" i="0">
                        <a:solidFill>
                          <a:srgbClr val="000000"/>
                        </a:solidFill>
                        <a:effectLst/>
                        <a:latin typeface="Tw Cen MT"/>
                      </a:endParaRPr>
                    </a:p>
                  </a:txBody>
                  <a:tcPr marL="67437" marR="67437" marT="33719" marB="33719"/>
                </a:tc>
                <a:extLst>
                  <a:ext uri="{0D108BD9-81ED-4DB2-BD59-A6C34878D82A}">
                    <a16:rowId xmlns:a16="http://schemas.microsoft.com/office/drawing/2014/main" val="890172713"/>
                  </a:ext>
                </a:extLst>
              </a:tr>
              <a:tr h="573289">
                <a:tc>
                  <a:txBody>
                    <a:bodyPr/>
                    <a:lstStyle/>
                    <a:p>
                      <a:pPr algn="l" rtl="0" fontAlgn="base">
                        <a:lnSpc>
                          <a:spcPts val="1575"/>
                        </a:lnSpc>
                      </a:pPr>
                      <a:r>
                        <a:rPr lang="en-US" sz="1800" b="0">
                          <a:solidFill>
                            <a:srgbClr val="000000"/>
                          </a:solidFill>
                          <a:effectLst/>
                        </a:rPr>
                        <a:t>ESP32 Touchscreen 2.8inch TFT LCD Display</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3.3-5V</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2.8 inches</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4/7</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SPI/UART</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$20-$35</a:t>
                      </a:r>
                      <a:endParaRPr lang="en-US" sz="1800" b="0" i="0">
                        <a:solidFill>
                          <a:srgbClr val="000000"/>
                        </a:solidFill>
                        <a:effectLst/>
                        <a:latin typeface="Tw Cen MT"/>
                      </a:endParaRPr>
                    </a:p>
                  </a:txBody>
                  <a:tcPr marL="67437" marR="67437" marT="33719" marB="33719"/>
                </a:tc>
                <a:extLst>
                  <a:ext uri="{0D108BD9-81ED-4DB2-BD59-A6C34878D82A}">
                    <a16:rowId xmlns:a16="http://schemas.microsoft.com/office/drawing/2014/main" val="2214076203"/>
                  </a:ext>
                </a:extLst>
              </a:tr>
              <a:tr h="573289">
                <a:tc>
                  <a:txBody>
                    <a:bodyPr/>
                    <a:lstStyle/>
                    <a:p>
                      <a:pPr algn="l" rtl="0" fontAlgn="base">
                        <a:lnSpc>
                          <a:spcPts val="1575"/>
                        </a:lnSpc>
                      </a:pPr>
                      <a:r>
                        <a:rPr lang="en-US" sz="1800" b="0">
                          <a:solidFill>
                            <a:srgbClr val="000000"/>
                          </a:solidFill>
                          <a:effectLst/>
                          <a:highlight>
                            <a:srgbClr val="FFFF00"/>
                          </a:highlight>
                        </a:rPr>
                        <a:t>HiLetgo 2.42” SSD1309</a:t>
                      </a:r>
                      <a:endParaRPr lang="en-US" sz="1800" b="0" i="0">
                        <a:solidFill>
                          <a:srgbClr val="000000"/>
                        </a:solidFill>
                        <a:effectLst/>
                        <a:highlight>
                          <a:srgbClr val="FFFF00"/>
                        </a:highligh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3.3V</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2.42 inches</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4</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I2C</a:t>
                      </a:r>
                      <a:endParaRPr lang="en-US" sz="1800" b="0" i="0">
                        <a:solidFill>
                          <a:srgbClr val="000000"/>
                        </a:solidFill>
                        <a:effectLst/>
                        <a:latin typeface="Tw Cen MT"/>
                      </a:endParaRPr>
                    </a:p>
                  </a:txBody>
                  <a:tcPr marL="67437" marR="67437" marT="33719" marB="33719"/>
                </a:tc>
                <a:tc>
                  <a:txBody>
                    <a:bodyPr/>
                    <a:lstStyle/>
                    <a:p>
                      <a:pPr algn="l" rtl="0" fontAlgn="base">
                        <a:lnSpc>
                          <a:spcPts val="1575"/>
                        </a:lnSpc>
                      </a:pPr>
                      <a:r>
                        <a:rPr lang="en-US" sz="1800" b="0">
                          <a:solidFill>
                            <a:srgbClr val="000000"/>
                          </a:solidFill>
                          <a:effectLst/>
                        </a:rPr>
                        <a:t>$9.95</a:t>
                      </a:r>
                      <a:endParaRPr lang="en-US" sz="1800" b="0" i="0">
                        <a:solidFill>
                          <a:srgbClr val="000000"/>
                        </a:solidFill>
                        <a:effectLst/>
                        <a:latin typeface="Tw Cen MT"/>
                      </a:endParaRPr>
                    </a:p>
                  </a:txBody>
                  <a:tcPr marL="67437" marR="67437" marT="33719" marB="33719"/>
                </a:tc>
                <a:extLst>
                  <a:ext uri="{0D108BD9-81ED-4DB2-BD59-A6C34878D82A}">
                    <a16:rowId xmlns:a16="http://schemas.microsoft.com/office/drawing/2014/main" val="2203154708"/>
                  </a:ext>
                </a:extLst>
              </a:tr>
            </a:tbl>
          </a:graphicData>
        </a:graphic>
      </p:graphicFrame>
      <p:sp>
        <p:nvSpPr>
          <p:cNvPr id="5" name="TextBox 4">
            <a:extLst>
              <a:ext uri="{FF2B5EF4-FFF2-40B4-BE49-F238E27FC236}">
                <a16:creationId xmlns:a16="http://schemas.microsoft.com/office/drawing/2014/main" id="{F55C8D76-A06C-D90A-07EC-6D544A6DC63A}"/>
              </a:ext>
            </a:extLst>
          </p:cNvPr>
          <p:cNvSpPr txBox="1"/>
          <p:nvPr/>
        </p:nvSpPr>
        <p:spPr>
          <a:xfrm>
            <a:off x="1335024" y="4828032"/>
            <a:ext cx="5861304" cy="461665"/>
          </a:xfrm>
          <a:prstGeom prst="rect">
            <a:avLst/>
          </a:prstGeom>
          <a:noFill/>
        </p:spPr>
        <p:txBody>
          <a:bodyPr wrap="square" rtlCol="0">
            <a:spAutoFit/>
          </a:bodyPr>
          <a:lstStyle/>
          <a:p>
            <a:r>
              <a:rPr lang="en-US" sz="2400"/>
              <a:t>Final Decision: </a:t>
            </a:r>
            <a:r>
              <a:rPr lang="en-US" sz="2400" b="0" i="0" err="1">
                <a:effectLst/>
                <a:latin typeface="Tw Cen MT"/>
              </a:rPr>
              <a:t>HiLetgo</a:t>
            </a:r>
            <a:r>
              <a:rPr lang="en-US" sz="2400" b="0" i="0">
                <a:effectLst/>
                <a:latin typeface="Tw Cen MT"/>
              </a:rPr>
              <a:t> 2.42” SSD1309</a:t>
            </a:r>
          </a:p>
        </p:txBody>
      </p:sp>
      <p:pic>
        <p:nvPicPr>
          <p:cNvPr id="6" name="Picture 5">
            <a:extLst>
              <a:ext uri="{FF2B5EF4-FFF2-40B4-BE49-F238E27FC236}">
                <a16:creationId xmlns:a16="http://schemas.microsoft.com/office/drawing/2014/main" id="{A66DEE26-F910-84B7-D67F-753DD8F380D9}"/>
              </a:ext>
            </a:extLst>
          </p:cNvPr>
          <p:cNvPicPr>
            <a:picLocks noChangeAspect="1"/>
          </p:cNvPicPr>
          <p:nvPr/>
        </p:nvPicPr>
        <p:blipFill>
          <a:blip r:embed="rId5"/>
          <a:stretch>
            <a:fillRect/>
          </a:stretch>
        </p:blipFill>
        <p:spPr>
          <a:xfrm>
            <a:off x="9188229" y="661126"/>
            <a:ext cx="2102721" cy="1478570"/>
          </a:xfrm>
          <a:prstGeom prst="rect">
            <a:avLst/>
          </a:prstGeom>
        </p:spPr>
      </p:pic>
      <p:pic>
        <p:nvPicPr>
          <p:cNvPr id="9" name="Picture 8">
            <a:extLst>
              <a:ext uri="{FF2B5EF4-FFF2-40B4-BE49-F238E27FC236}">
                <a16:creationId xmlns:a16="http://schemas.microsoft.com/office/drawing/2014/main" id="{D60D30AB-91A7-D93F-1986-6F0CAE224CEA}"/>
              </a:ext>
            </a:extLst>
          </p:cNvPr>
          <p:cNvPicPr>
            <a:picLocks noChangeAspect="1"/>
          </p:cNvPicPr>
          <p:nvPr/>
        </p:nvPicPr>
        <p:blipFill>
          <a:blip r:embed="rId6"/>
          <a:stretch>
            <a:fillRect/>
          </a:stretch>
        </p:blipFill>
        <p:spPr>
          <a:xfrm>
            <a:off x="9166716" y="2585666"/>
            <a:ext cx="2124234" cy="1478570"/>
          </a:xfrm>
          <a:prstGeom prst="rect">
            <a:avLst/>
          </a:prstGeom>
        </p:spPr>
      </p:pic>
      <p:pic>
        <p:nvPicPr>
          <p:cNvPr id="3" name="Picture 2">
            <a:extLst>
              <a:ext uri="{FF2B5EF4-FFF2-40B4-BE49-F238E27FC236}">
                <a16:creationId xmlns:a16="http://schemas.microsoft.com/office/drawing/2014/main" id="{E1B737BA-705F-DDC9-4DEB-6F8EE86C3378}"/>
              </a:ext>
            </a:extLst>
          </p:cNvPr>
          <p:cNvPicPr>
            <a:picLocks noChangeAspect="1"/>
          </p:cNvPicPr>
          <p:nvPr/>
        </p:nvPicPr>
        <p:blipFill>
          <a:blip r:embed="rId7"/>
          <a:stretch>
            <a:fillRect/>
          </a:stretch>
        </p:blipFill>
        <p:spPr>
          <a:xfrm>
            <a:off x="9643388" y="4869501"/>
            <a:ext cx="1953280" cy="1892808"/>
          </a:xfrm>
          <a:prstGeom prst="roundRect">
            <a:avLst/>
          </a:prstGeom>
        </p:spPr>
      </p:pic>
      <p:pic>
        <p:nvPicPr>
          <p:cNvPr id="11" name="Audio 10">
            <a:hlinkClick r:id="" action="ppaction://media"/>
            <a:extLst>
              <a:ext uri="{FF2B5EF4-FFF2-40B4-BE49-F238E27FC236}">
                <a16:creationId xmlns:a16="http://schemas.microsoft.com/office/drawing/2014/main" id="{B618955A-D548-45F9-23E1-CB62DC3530D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1290950" y="5944414"/>
            <a:ext cx="1183576" cy="1183576"/>
          </a:xfrm>
          <a:prstGeom prst="ellipse">
            <a:avLst/>
          </a:prstGeom>
        </p:spPr>
      </p:pic>
      <p:sp>
        <p:nvSpPr>
          <p:cNvPr id="7" name="TextBox 6">
            <a:extLst>
              <a:ext uri="{FF2B5EF4-FFF2-40B4-BE49-F238E27FC236}">
                <a16:creationId xmlns:a16="http://schemas.microsoft.com/office/drawing/2014/main" id="{325C1A7C-CDF0-11A0-9C16-132DDD85510C}"/>
              </a:ext>
            </a:extLst>
          </p:cNvPr>
          <p:cNvSpPr txBox="1"/>
          <p:nvPr/>
        </p:nvSpPr>
        <p:spPr>
          <a:xfrm>
            <a:off x="10024667" y="4510206"/>
            <a:ext cx="1537026" cy="369332"/>
          </a:xfrm>
          <a:prstGeom prst="rect">
            <a:avLst/>
          </a:prstGeom>
          <a:noFill/>
        </p:spPr>
        <p:txBody>
          <a:bodyPr wrap="square" rtlCol="0">
            <a:spAutoFit/>
          </a:bodyPr>
          <a:lstStyle/>
          <a:p>
            <a:r>
              <a:rPr lang="en-US"/>
              <a:t>Nick (</a:t>
            </a:r>
            <a:r>
              <a:rPr lang="en-US" err="1"/>
              <a:t>CpE</a:t>
            </a:r>
            <a:r>
              <a:rPr lang="en-US"/>
              <a:t>)</a:t>
            </a:r>
          </a:p>
        </p:txBody>
      </p:sp>
    </p:spTree>
    <p:extLst>
      <p:ext uri="{BB962C8B-B14F-4D97-AF65-F5344CB8AC3E}">
        <p14:creationId xmlns:p14="http://schemas.microsoft.com/office/powerpoint/2010/main" val="1597451726"/>
      </p:ext>
    </p:extLst>
  </p:cSld>
  <p:clrMapOvr>
    <a:masterClrMapping/>
  </p:clrMapOvr>
  <mc:AlternateContent xmlns:mc="http://schemas.openxmlformats.org/markup-compatibility/2006" xmlns:p14="http://schemas.microsoft.com/office/powerpoint/2010/main">
    <mc:Choice Requires="p14">
      <p:transition spd="slow" p14:dur="2000" advTm="48736"/>
    </mc:Choice>
    <mc:Fallback xmlns="">
      <p:transition spd="slow" advTm="48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5D56-473B-7E18-983C-72E4FDE238D3}"/>
              </a:ext>
            </a:extLst>
          </p:cNvPr>
          <p:cNvSpPr>
            <a:spLocks noGrp="1"/>
          </p:cNvSpPr>
          <p:nvPr>
            <p:ph type="title"/>
          </p:nvPr>
        </p:nvSpPr>
        <p:spPr>
          <a:xfrm>
            <a:off x="2886638" y="618518"/>
            <a:ext cx="5714999" cy="1497005"/>
          </a:xfrm>
        </p:spPr>
        <p:txBody>
          <a:bodyPr/>
          <a:lstStyle/>
          <a:p>
            <a:pPr algn="ctr"/>
            <a:r>
              <a:rPr lang="en-US"/>
              <a:t>Magnetic door sensor</a:t>
            </a:r>
          </a:p>
        </p:txBody>
      </p:sp>
      <p:graphicFrame>
        <p:nvGraphicFramePr>
          <p:cNvPr id="8" name="Content Placeholder 7">
            <a:extLst>
              <a:ext uri="{FF2B5EF4-FFF2-40B4-BE49-F238E27FC236}">
                <a16:creationId xmlns:a16="http://schemas.microsoft.com/office/drawing/2014/main" id="{A80B0F40-A7BC-A1E1-A22A-5FE71272BF4F}"/>
              </a:ext>
            </a:extLst>
          </p:cNvPr>
          <p:cNvGraphicFramePr>
            <a:graphicFrameLocks noGrp="1"/>
          </p:cNvGraphicFramePr>
          <p:nvPr>
            <p:ph idx="1"/>
            <p:extLst>
              <p:ext uri="{D42A27DB-BD31-4B8C-83A1-F6EECF244321}">
                <p14:modId xmlns:p14="http://schemas.microsoft.com/office/powerpoint/2010/main" val="3675517373"/>
              </p:ext>
            </p:extLst>
          </p:nvPr>
        </p:nvGraphicFramePr>
        <p:xfrm>
          <a:off x="768096" y="2121408"/>
          <a:ext cx="8010144" cy="2560320"/>
        </p:xfrm>
        <a:graphic>
          <a:graphicData uri="http://schemas.openxmlformats.org/drawingml/2006/table">
            <a:tbl>
              <a:tblPr firstRow="1" bandRow="1">
                <a:tableStyleId>{7DF18680-E054-41AD-8BC1-D1AEF772440D}</a:tableStyleId>
              </a:tblPr>
              <a:tblGrid>
                <a:gridCol w="2286000">
                  <a:extLst>
                    <a:ext uri="{9D8B030D-6E8A-4147-A177-3AD203B41FA5}">
                      <a16:colId xmlns:a16="http://schemas.microsoft.com/office/drawing/2014/main" val="1375366436"/>
                    </a:ext>
                  </a:extLst>
                </a:gridCol>
                <a:gridCol w="923544">
                  <a:extLst>
                    <a:ext uri="{9D8B030D-6E8A-4147-A177-3AD203B41FA5}">
                      <a16:colId xmlns:a16="http://schemas.microsoft.com/office/drawing/2014/main" val="3108978859"/>
                    </a:ext>
                  </a:extLst>
                </a:gridCol>
                <a:gridCol w="886968">
                  <a:extLst>
                    <a:ext uri="{9D8B030D-6E8A-4147-A177-3AD203B41FA5}">
                      <a16:colId xmlns:a16="http://schemas.microsoft.com/office/drawing/2014/main" val="886514382"/>
                    </a:ext>
                  </a:extLst>
                </a:gridCol>
                <a:gridCol w="1131590">
                  <a:extLst>
                    <a:ext uri="{9D8B030D-6E8A-4147-A177-3AD203B41FA5}">
                      <a16:colId xmlns:a16="http://schemas.microsoft.com/office/drawing/2014/main" val="270109286"/>
                    </a:ext>
                  </a:extLst>
                </a:gridCol>
                <a:gridCol w="1584273">
                  <a:extLst>
                    <a:ext uri="{9D8B030D-6E8A-4147-A177-3AD203B41FA5}">
                      <a16:colId xmlns:a16="http://schemas.microsoft.com/office/drawing/2014/main" val="980465140"/>
                    </a:ext>
                  </a:extLst>
                </a:gridCol>
                <a:gridCol w="1197769">
                  <a:extLst>
                    <a:ext uri="{9D8B030D-6E8A-4147-A177-3AD203B41FA5}">
                      <a16:colId xmlns:a16="http://schemas.microsoft.com/office/drawing/2014/main" val="3407915703"/>
                    </a:ext>
                  </a:extLst>
                </a:gridCol>
              </a:tblGrid>
              <a:tr h="0">
                <a:tc>
                  <a:txBody>
                    <a:bodyPr/>
                    <a:lstStyle/>
                    <a:p>
                      <a:r>
                        <a:rPr lang="en-US"/>
                        <a:t>Product</a:t>
                      </a:r>
                    </a:p>
                  </a:txBody>
                  <a:tcPr/>
                </a:tc>
                <a:tc>
                  <a:txBody>
                    <a:bodyPr/>
                    <a:lstStyle/>
                    <a:p>
                      <a:r>
                        <a:rPr lang="en-US"/>
                        <a:t>Max Voltage</a:t>
                      </a:r>
                    </a:p>
                  </a:txBody>
                  <a:tcPr/>
                </a:tc>
                <a:tc>
                  <a:txBody>
                    <a:bodyPr/>
                    <a:lstStyle/>
                    <a:p>
                      <a:r>
                        <a:rPr lang="en-US"/>
                        <a:t>Max Current</a:t>
                      </a:r>
                    </a:p>
                  </a:txBody>
                  <a:tcPr/>
                </a:tc>
                <a:tc>
                  <a:txBody>
                    <a:bodyPr/>
                    <a:lstStyle/>
                    <a:p>
                      <a:r>
                        <a:rPr lang="en-US"/>
                        <a:t>Wire Length</a:t>
                      </a:r>
                    </a:p>
                  </a:txBody>
                  <a:tcPr/>
                </a:tc>
                <a:tc>
                  <a:txBody>
                    <a:bodyPr/>
                    <a:lstStyle/>
                    <a:p>
                      <a:r>
                        <a:rPr lang="en-US"/>
                        <a:t>Sensing Distance</a:t>
                      </a:r>
                    </a:p>
                  </a:txBody>
                  <a:tcPr/>
                </a:tc>
                <a:tc>
                  <a:txBody>
                    <a:bodyPr/>
                    <a:lstStyle/>
                    <a:p>
                      <a:r>
                        <a:rPr lang="en-US"/>
                        <a:t>Cost</a:t>
                      </a:r>
                    </a:p>
                  </a:txBody>
                  <a:tcPr/>
                </a:tc>
                <a:extLst>
                  <a:ext uri="{0D108BD9-81ED-4DB2-BD59-A6C34878D82A}">
                    <a16:rowId xmlns:a16="http://schemas.microsoft.com/office/drawing/2014/main" val="1445637562"/>
                  </a:ext>
                </a:extLst>
              </a:tr>
              <a:tr h="507476">
                <a:tc>
                  <a:txBody>
                    <a:bodyPr/>
                    <a:lstStyle/>
                    <a:p>
                      <a:r>
                        <a:rPr lang="en-US">
                          <a:highlight>
                            <a:srgbClr val="FFFF00"/>
                          </a:highlight>
                        </a:rPr>
                        <a:t>Gebildet NO/NC Magnetic Switch</a:t>
                      </a:r>
                    </a:p>
                  </a:txBody>
                  <a:tcPr/>
                </a:tc>
                <a:tc>
                  <a:txBody>
                    <a:bodyPr/>
                    <a:lstStyle/>
                    <a:p>
                      <a:r>
                        <a:rPr lang="en-US"/>
                        <a:t>100V</a:t>
                      </a:r>
                    </a:p>
                  </a:txBody>
                  <a:tcPr/>
                </a:tc>
                <a:tc>
                  <a:txBody>
                    <a:bodyPr/>
                    <a:lstStyle/>
                    <a:p>
                      <a:r>
                        <a:rPr lang="en-US"/>
                        <a:t>0.5A</a:t>
                      </a:r>
                    </a:p>
                  </a:txBody>
                  <a:tcPr/>
                </a:tc>
                <a:tc>
                  <a:txBody>
                    <a:bodyPr/>
                    <a:lstStyle/>
                    <a:p>
                      <a:r>
                        <a:rPr lang="en-US"/>
                        <a:t>30cm</a:t>
                      </a:r>
                    </a:p>
                  </a:txBody>
                  <a:tcPr/>
                </a:tc>
                <a:tc>
                  <a:txBody>
                    <a:bodyPr/>
                    <a:lstStyle/>
                    <a:p>
                      <a:r>
                        <a:rPr lang="en-US"/>
                        <a:t>10mm – 20mm</a:t>
                      </a:r>
                    </a:p>
                  </a:txBody>
                  <a:tcPr/>
                </a:tc>
                <a:tc>
                  <a:txBody>
                    <a:bodyPr/>
                    <a:lstStyle/>
                    <a:p>
                      <a:r>
                        <a:rPr lang="en-US"/>
                        <a:t>$9.99</a:t>
                      </a:r>
                    </a:p>
                  </a:txBody>
                  <a:tcPr/>
                </a:tc>
                <a:extLst>
                  <a:ext uri="{0D108BD9-81ED-4DB2-BD59-A6C34878D82A}">
                    <a16:rowId xmlns:a16="http://schemas.microsoft.com/office/drawing/2014/main" val="3540404318"/>
                  </a:ext>
                </a:extLst>
              </a:tr>
              <a:tr h="507476">
                <a:tc>
                  <a:txBody>
                    <a:bodyPr/>
                    <a:lstStyle/>
                    <a:p>
                      <a:r>
                        <a:rPr lang="en-US"/>
                        <a:t>GAGALOR Heavy Duty Wired Alarm NC</a:t>
                      </a:r>
                    </a:p>
                  </a:txBody>
                  <a:tcPr/>
                </a:tc>
                <a:tc>
                  <a:txBody>
                    <a:bodyPr/>
                    <a:lstStyle/>
                    <a:p>
                      <a:r>
                        <a:rPr lang="en-US"/>
                        <a:t>100V</a:t>
                      </a:r>
                    </a:p>
                  </a:txBody>
                  <a:tcPr/>
                </a:tc>
                <a:tc>
                  <a:txBody>
                    <a:bodyPr/>
                    <a:lstStyle/>
                    <a:p>
                      <a:r>
                        <a:rPr lang="en-US"/>
                        <a:t>0.2A</a:t>
                      </a:r>
                    </a:p>
                  </a:txBody>
                  <a:tcPr/>
                </a:tc>
                <a:tc>
                  <a:txBody>
                    <a:bodyPr/>
                    <a:lstStyle/>
                    <a:p>
                      <a:r>
                        <a:rPr lang="en-US"/>
                        <a:t>34cm</a:t>
                      </a:r>
                    </a:p>
                  </a:txBody>
                  <a:tcPr/>
                </a:tc>
                <a:tc>
                  <a:txBody>
                    <a:bodyPr/>
                    <a:lstStyle/>
                    <a:p>
                      <a:r>
                        <a:rPr lang="en-US"/>
                        <a:t>&gt;=50mm</a:t>
                      </a:r>
                    </a:p>
                  </a:txBody>
                  <a:tcPr/>
                </a:tc>
                <a:tc>
                  <a:txBody>
                    <a:bodyPr/>
                    <a:lstStyle/>
                    <a:p>
                      <a:r>
                        <a:rPr lang="en-US"/>
                        <a:t>$15.99</a:t>
                      </a:r>
                    </a:p>
                  </a:txBody>
                  <a:tcPr/>
                </a:tc>
                <a:extLst>
                  <a:ext uri="{0D108BD9-81ED-4DB2-BD59-A6C34878D82A}">
                    <a16:rowId xmlns:a16="http://schemas.microsoft.com/office/drawing/2014/main" val="2050760055"/>
                  </a:ext>
                </a:extLst>
              </a:tr>
              <a:tr h="507476">
                <a:tc>
                  <a:txBody>
                    <a:bodyPr/>
                    <a:lstStyle/>
                    <a:p>
                      <a:r>
                        <a:rPr lang="en-US"/>
                        <a:t>VictorsHome Magnetic Reed Switch NC</a:t>
                      </a:r>
                    </a:p>
                  </a:txBody>
                  <a:tcPr/>
                </a:tc>
                <a:tc>
                  <a:txBody>
                    <a:bodyPr/>
                    <a:lstStyle/>
                    <a:p>
                      <a:r>
                        <a:rPr lang="en-US"/>
                        <a:t>36V</a:t>
                      </a:r>
                    </a:p>
                  </a:txBody>
                  <a:tcPr/>
                </a:tc>
                <a:tc>
                  <a:txBody>
                    <a:bodyPr/>
                    <a:lstStyle/>
                    <a:p>
                      <a:r>
                        <a:rPr lang="en-US"/>
                        <a:t>0.1A</a:t>
                      </a:r>
                    </a:p>
                  </a:txBody>
                  <a:tcPr/>
                </a:tc>
                <a:tc>
                  <a:txBody>
                    <a:bodyPr/>
                    <a:lstStyle/>
                    <a:p>
                      <a:r>
                        <a:rPr lang="en-US"/>
                        <a:t>30cm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10mm – 20mm</a:t>
                      </a:r>
                    </a:p>
                    <a:p>
                      <a:endParaRPr lang="en-US"/>
                    </a:p>
                  </a:txBody>
                  <a:tcPr/>
                </a:tc>
                <a:tc>
                  <a:txBody>
                    <a:bodyPr/>
                    <a:lstStyle/>
                    <a:p>
                      <a:r>
                        <a:rPr lang="en-US"/>
                        <a:t>$8.99</a:t>
                      </a:r>
                    </a:p>
                  </a:txBody>
                  <a:tcPr/>
                </a:tc>
                <a:extLst>
                  <a:ext uri="{0D108BD9-81ED-4DB2-BD59-A6C34878D82A}">
                    <a16:rowId xmlns:a16="http://schemas.microsoft.com/office/drawing/2014/main" val="2327567166"/>
                  </a:ext>
                </a:extLst>
              </a:tr>
            </a:tbl>
          </a:graphicData>
        </a:graphic>
      </p:graphicFrame>
      <p:pic>
        <p:nvPicPr>
          <p:cNvPr id="10" name="Picture 9">
            <a:extLst>
              <a:ext uri="{FF2B5EF4-FFF2-40B4-BE49-F238E27FC236}">
                <a16:creationId xmlns:a16="http://schemas.microsoft.com/office/drawing/2014/main" id="{6423400C-ECA1-80EC-1484-BD63AB4F6E8B}"/>
              </a:ext>
            </a:extLst>
          </p:cNvPr>
          <p:cNvPicPr>
            <a:picLocks noChangeAspect="1"/>
          </p:cNvPicPr>
          <p:nvPr/>
        </p:nvPicPr>
        <p:blipFill>
          <a:blip r:embed="rId5"/>
          <a:stretch>
            <a:fillRect/>
          </a:stretch>
        </p:blipFill>
        <p:spPr>
          <a:xfrm>
            <a:off x="7799832" y="5126739"/>
            <a:ext cx="1598936" cy="1731261"/>
          </a:xfrm>
          <a:prstGeom prst="rect">
            <a:avLst/>
          </a:prstGeom>
        </p:spPr>
      </p:pic>
      <p:sp>
        <p:nvSpPr>
          <p:cNvPr id="14" name="TextBox 13">
            <a:extLst>
              <a:ext uri="{FF2B5EF4-FFF2-40B4-BE49-F238E27FC236}">
                <a16:creationId xmlns:a16="http://schemas.microsoft.com/office/drawing/2014/main" id="{BB2EE3B8-9A8F-445A-98C7-7BD971565400}"/>
              </a:ext>
            </a:extLst>
          </p:cNvPr>
          <p:cNvSpPr txBox="1"/>
          <p:nvPr/>
        </p:nvSpPr>
        <p:spPr>
          <a:xfrm>
            <a:off x="1287018" y="4999982"/>
            <a:ext cx="6512814" cy="830997"/>
          </a:xfrm>
          <a:prstGeom prst="rect">
            <a:avLst/>
          </a:prstGeom>
          <a:noFill/>
        </p:spPr>
        <p:txBody>
          <a:bodyPr wrap="square">
            <a:spAutoFit/>
          </a:bodyPr>
          <a:lstStyle/>
          <a:p>
            <a:r>
              <a:rPr lang="en-US" sz="2400"/>
              <a:t>Final Decision: Gebildet NO/NC Magnetic Switch</a:t>
            </a:r>
          </a:p>
          <a:p>
            <a:endParaRPr lang="en-US" sz="2400" b="0" i="0">
              <a:effectLst/>
              <a:latin typeface="Tw Cen MT"/>
            </a:endParaRPr>
          </a:p>
        </p:txBody>
      </p:sp>
      <p:pic>
        <p:nvPicPr>
          <p:cNvPr id="16" name="Picture 15">
            <a:extLst>
              <a:ext uri="{FF2B5EF4-FFF2-40B4-BE49-F238E27FC236}">
                <a16:creationId xmlns:a16="http://schemas.microsoft.com/office/drawing/2014/main" id="{17D1C6DF-9EF2-189D-65B1-C30362B966F2}"/>
              </a:ext>
            </a:extLst>
          </p:cNvPr>
          <p:cNvPicPr>
            <a:picLocks noChangeAspect="1"/>
          </p:cNvPicPr>
          <p:nvPr/>
        </p:nvPicPr>
        <p:blipFill>
          <a:blip r:embed="rId6"/>
          <a:stretch>
            <a:fillRect/>
          </a:stretch>
        </p:blipFill>
        <p:spPr>
          <a:xfrm>
            <a:off x="9144503" y="1327837"/>
            <a:ext cx="2346778" cy="1264258"/>
          </a:xfrm>
          <a:prstGeom prst="rect">
            <a:avLst/>
          </a:prstGeom>
        </p:spPr>
      </p:pic>
      <p:pic>
        <p:nvPicPr>
          <p:cNvPr id="18" name="Picture 17">
            <a:extLst>
              <a:ext uri="{FF2B5EF4-FFF2-40B4-BE49-F238E27FC236}">
                <a16:creationId xmlns:a16="http://schemas.microsoft.com/office/drawing/2014/main" id="{F4967357-3939-8C2B-3C06-157B860948C9}"/>
              </a:ext>
            </a:extLst>
          </p:cNvPr>
          <p:cNvPicPr>
            <a:picLocks noChangeAspect="1"/>
          </p:cNvPicPr>
          <p:nvPr/>
        </p:nvPicPr>
        <p:blipFill>
          <a:blip r:embed="rId7"/>
          <a:stretch>
            <a:fillRect/>
          </a:stretch>
        </p:blipFill>
        <p:spPr>
          <a:xfrm>
            <a:off x="9144503" y="2985497"/>
            <a:ext cx="2354679" cy="1303765"/>
          </a:xfrm>
          <a:prstGeom prst="rect">
            <a:avLst/>
          </a:prstGeom>
        </p:spPr>
      </p:pic>
      <p:pic>
        <p:nvPicPr>
          <p:cNvPr id="19" name="Picture 18">
            <a:extLst>
              <a:ext uri="{FF2B5EF4-FFF2-40B4-BE49-F238E27FC236}">
                <a16:creationId xmlns:a16="http://schemas.microsoft.com/office/drawing/2014/main" id="{D42CDBDA-AA51-9CA6-07ED-C32DCF6B474D}"/>
              </a:ext>
            </a:extLst>
          </p:cNvPr>
          <p:cNvPicPr>
            <a:picLocks noChangeAspect="1"/>
          </p:cNvPicPr>
          <p:nvPr/>
        </p:nvPicPr>
        <p:blipFill>
          <a:blip r:embed="rId8"/>
          <a:stretch>
            <a:fillRect/>
          </a:stretch>
        </p:blipFill>
        <p:spPr>
          <a:xfrm>
            <a:off x="10070771" y="4853899"/>
            <a:ext cx="1953280" cy="1892808"/>
          </a:xfrm>
          <a:prstGeom prst="roundRect">
            <a:avLst/>
          </a:prstGeom>
        </p:spPr>
      </p:pic>
      <p:pic>
        <p:nvPicPr>
          <p:cNvPr id="11" name="Audio 10">
            <a:hlinkClick r:id="" action="ppaction://media"/>
            <a:extLst>
              <a:ext uri="{FF2B5EF4-FFF2-40B4-BE49-F238E27FC236}">
                <a16:creationId xmlns:a16="http://schemas.microsoft.com/office/drawing/2014/main" id="{ECFB3A64-D8DD-FD36-0A78-D9617D743B2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9282303" y="5986996"/>
            <a:ext cx="1204722" cy="1204722"/>
          </a:xfrm>
          <a:prstGeom prst="ellipse">
            <a:avLst/>
          </a:prstGeom>
        </p:spPr>
      </p:pic>
      <p:sp>
        <p:nvSpPr>
          <p:cNvPr id="3" name="TextBox 2">
            <a:extLst>
              <a:ext uri="{FF2B5EF4-FFF2-40B4-BE49-F238E27FC236}">
                <a16:creationId xmlns:a16="http://schemas.microsoft.com/office/drawing/2014/main" id="{598D31CA-1679-2992-90D7-443D6D429EBE}"/>
              </a:ext>
            </a:extLst>
          </p:cNvPr>
          <p:cNvSpPr txBox="1"/>
          <p:nvPr/>
        </p:nvSpPr>
        <p:spPr>
          <a:xfrm>
            <a:off x="10487025" y="4533638"/>
            <a:ext cx="1537026" cy="369332"/>
          </a:xfrm>
          <a:prstGeom prst="rect">
            <a:avLst/>
          </a:prstGeom>
          <a:noFill/>
        </p:spPr>
        <p:txBody>
          <a:bodyPr wrap="square" rtlCol="0">
            <a:spAutoFit/>
          </a:bodyPr>
          <a:lstStyle/>
          <a:p>
            <a:r>
              <a:rPr lang="en-US"/>
              <a:t>Nick (</a:t>
            </a:r>
            <a:r>
              <a:rPr lang="en-US" err="1"/>
              <a:t>CpE</a:t>
            </a:r>
            <a:r>
              <a:rPr lang="en-US"/>
              <a:t>)</a:t>
            </a:r>
          </a:p>
        </p:txBody>
      </p:sp>
    </p:spTree>
    <p:extLst>
      <p:ext uri="{BB962C8B-B14F-4D97-AF65-F5344CB8AC3E}">
        <p14:creationId xmlns:p14="http://schemas.microsoft.com/office/powerpoint/2010/main" val="2720654253"/>
      </p:ext>
    </p:extLst>
  </p:cSld>
  <p:clrMapOvr>
    <a:masterClrMapping/>
  </p:clrMapOvr>
  <mc:AlternateContent xmlns:mc="http://schemas.openxmlformats.org/markup-compatibility/2006" xmlns:p14="http://schemas.microsoft.com/office/powerpoint/2010/main">
    <mc:Choice Requires="p14">
      <p:transition spd="slow" p14:dur="2000" advTm="52023"/>
    </mc:Choice>
    <mc:Fallback xmlns="">
      <p:transition spd="slow" advTm="52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843FC-AC2A-40D1-6FD2-5623D4548F86}"/>
              </a:ext>
            </a:extLst>
          </p:cNvPr>
          <p:cNvSpPr>
            <a:spLocks noGrp="1"/>
          </p:cNvSpPr>
          <p:nvPr>
            <p:ph type="title"/>
          </p:nvPr>
        </p:nvSpPr>
        <p:spPr>
          <a:xfrm>
            <a:off x="3001815" y="0"/>
            <a:ext cx="5923935" cy="1478570"/>
          </a:xfrm>
        </p:spPr>
        <p:txBody>
          <a:bodyPr/>
          <a:lstStyle/>
          <a:p>
            <a:pPr algn="ctr"/>
            <a:r>
              <a:rPr lang="en-US"/>
              <a:t>Battery Selection</a:t>
            </a:r>
          </a:p>
        </p:txBody>
      </p:sp>
      <p:graphicFrame>
        <p:nvGraphicFramePr>
          <p:cNvPr id="4" name="Content Placeholder 3">
            <a:extLst>
              <a:ext uri="{FF2B5EF4-FFF2-40B4-BE49-F238E27FC236}">
                <a16:creationId xmlns:a16="http://schemas.microsoft.com/office/drawing/2014/main" id="{F2F6A7D6-7010-193C-3027-A57A9B024E50}"/>
              </a:ext>
            </a:extLst>
          </p:cNvPr>
          <p:cNvGraphicFramePr>
            <a:graphicFrameLocks noGrp="1"/>
          </p:cNvGraphicFramePr>
          <p:nvPr>
            <p:ph idx="1"/>
            <p:extLst>
              <p:ext uri="{D42A27DB-BD31-4B8C-83A1-F6EECF244321}">
                <p14:modId xmlns:p14="http://schemas.microsoft.com/office/powerpoint/2010/main" val="2690226651"/>
              </p:ext>
            </p:extLst>
          </p:nvPr>
        </p:nvGraphicFramePr>
        <p:xfrm>
          <a:off x="916018" y="1267825"/>
          <a:ext cx="7213099" cy="4963581"/>
        </p:xfrm>
        <a:graphic>
          <a:graphicData uri="http://schemas.openxmlformats.org/drawingml/2006/table">
            <a:tbl>
              <a:tblPr firstRow="1" firstCol="1" bandRow="1">
                <a:tableStyleId>{7DF18680-E054-41AD-8BC1-D1AEF772440D}</a:tableStyleId>
              </a:tblPr>
              <a:tblGrid>
                <a:gridCol w="899511">
                  <a:extLst>
                    <a:ext uri="{9D8B030D-6E8A-4147-A177-3AD203B41FA5}">
                      <a16:colId xmlns:a16="http://schemas.microsoft.com/office/drawing/2014/main" val="208658899"/>
                    </a:ext>
                  </a:extLst>
                </a:gridCol>
                <a:gridCol w="1208886">
                  <a:extLst>
                    <a:ext uri="{9D8B030D-6E8A-4147-A177-3AD203B41FA5}">
                      <a16:colId xmlns:a16="http://schemas.microsoft.com/office/drawing/2014/main" val="3148741979"/>
                    </a:ext>
                  </a:extLst>
                </a:gridCol>
                <a:gridCol w="1662122">
                  <a:extLst>
                    <a:ext uri="{9D8B030D-6E8A-4147-A177-3AD203B41FA5}">
                      <a16:colId xmlns:a16="http://schemas.microsoft.com/office/drawing/2014/main" val="3404576791"/>
                    </a:ext>
                  </a:extLst>
                </a:gridCol>
                <a:gridCol w="1459481">
                  <a:extLst>
                    <a:ext uri="{9D8B030D-6E8A-4147-A177-3AD203B41FA5}">
                      <a16:colId xmlns:a16="http://schemas.microsoft.com/office/drawing/2014/main" val="2129172076"/>
                    </a:ext>
                  </a:extLst>
                </a:gridCol>
                <a:gridCol w="1983099">
                  <a:extLst>
                    <a:ext uri="{9D8B030D-6E8A-4147-A177-3AD203B41FA5}">
                      <a16:colId xmlns:a16="http://schemas.microsoft.com/office/drawing/2014/main" val="1771404686"/>
                    </a:ext>
                  </a:extLst>
                </a:gridCol>
              </a:tblGrid>
              <a:tr h="606198">
                <a:tc>
                  <a:txBody>
                    <a:bodyPr/>
                    <a:lstStyle/>
                    <a:p>
                      <a:pPr marL="0" marR="0">
                        <a:lnSpc>
                          <a:spcPct val="107000"/>
                        </a:lnSpc>
                        <a:spcAft>
                          <a:spcPts val="800"/>
                        </a:spcAft>
                      </a:pPr>
                      <a:r>
                        <a:rPr lang="en-US" sz="1800" kern="100">
                          <a:effectLst/>
                        </a:rPr>
                        <a:t>Type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9569" marR="19569" marT="8154" marB="0"/>
                </a:tc>
                <a:tc>
                  <a:txBody>
                    <a:bodyPr/>
                    <a:lstStyle/>
                    <a:p>
                      <a:pPr marL="0" marR="0">
                        <a:lnSpc>
                          <a:spcPct val="107000"/>
                        </a:lnSpc>
                        <a:spcAft>
                          <a:spcPts val="800"/>
                        </a:spcAft>
                      </a:pPr>
                      <a:r>
                        <a:rPr lang="en-US" sz="1800" kern="100">
                          <a:effectLst/>
                        </a:rPr>
                        <a:t>Technology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9569" marR="19569" marT="8154" marB="0"/>
                </a:tc>
                <a:tc>
                  <a:txBody>
                    <a:bodyPr/>
                    <a:lstStyle/>
                    <a:p>
                      <a:pPr marL="0" marR="0">
                        <a:lnSpc>
                          <a:spcPct val="107000"/>
                        </a:lnSpc>
                        <a:spcAft>
                          <a:spcPts val="800"/>
                        </a:spcAft>
                      </a:pPr>
                      <a:r>
                        <a:rPr lang="en-US" sz="1800" kern="100">
                          <a:effectLst/>
                        </a:rPr>
                        <a:t>Advantages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9569" marR="19569" marT="8154" marB="0"/>
                </a:tc>
                <a:tc>
                  <a:txBody>
                    <a:bodyPr/>
                    <a:lstStyle/>
                    <a:p>
                      <a:pPr marL="0" marR="0">
                        <a:lnSpc>
                          <a:spcPct val="107000"/>
                        </a:lnSpc>
                        <a:spcAft>
                          <a:spcPts val="800"/>
                        </a:spcAft>
                      </a:pPr>
                      <a:r>
                        <a:rPr lang="en-US" sz="1800" kern="100">
                          <a:effectLst/>
                        </a:rPr>
                        <a:t>Disadvantages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9569" marR="19569" marT="8154" marB="0"/>
                </a:tc>
                <a:tc>
                  <a:txBody>
                    <a:bodyPr/>
                    <a:lstStyle/>
                    <a:p>
                      <a:pPr marL="0" marR="0">
                        <a:lnSpc>
                          <a:spcPct val="107000"/>
                        </a:lnSpc>
                        <a:spcAft>
                          <a:spcPts val="800"/>
                        </a:spcAft>
                      </a:pPr>
                      <a:r>
                        <a:rPr lang="en-US" sz="1800" kern="100">
                          <a:effectLst/>
                        </a:rPr>
                        <a:t>Suitability for Safe Design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9569" marR="19569" marT="8154" marB="0"/>
                </a:tc>
                <a:extLst>
                  <a:ext uri="{0D108BD9-81ED-4DB2-BD59-A6C34878D82A}">
                    <a16:rowId xmlns:a16="http://schemas.microsoft.com/office/drawing/2014/main" val="2565932164"/>
                  </a:ext>
                </a:extLst>
              </a:tr>
              <a:tr h="1813928">
                <a:tc>
                  <a:txBody>
                    <a:bodyPr/>
                    <a:lstStyle/>
                    <a:p>
                      <a:pPr marL="0" marR="0">
                        <a:lnSpc>
                          <a:spcPct val="107000"/>
                        </a:lnSpc>
                        <a:spcAft>
                          <a:spcPts val="800"/>
                        </a:spcAft>
                      </a:pPr>
                      <a:r>
                        <a:rPr lang="en-US" sz="1200" kern="100">
                          <a:effectLst/>
                        </a:rPr>
                        <a:t>Alkaline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9569" marR="19569" marT="8154" marB="0"/>
                </a:tc>
                <a:tc>
                  <a:txBody>
                    <a:bodyPr/>
                    <a:lstStyle/>
                    <a:p>
                      <a:pPr marL="0" marR="0">
                        <a:lnSpc>
                          <a:spcPct val="107000"/>
                        </a:lnSpc>
                        <a:spcAft>
                          <a:spcPts val="800"/>
                        </a:spcAft>
                      </a:pPr>
                      <a:r>
                        <a:rPr lang="en-US" sz="1200" kern="100">
                          <a:effectLst/>
                        </a:rPr>
                        <a:t>Converts chemical energy into electrical energy through a chemical reaction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9569" marR="19569" marT="8154" marB="0"/>
                </a:tc>
                <a:tc>
                  <a:txBody>
                    <a:bodyPr/>
                    <a:lstStyle/>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Stable voltage until depleted</a:t>
                      </a:r>
                    </a:p>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Light weight</a:t>
                      </a:r>
                    </a:p>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Cost-effective</a:t>
                      </a:r>
                    </a:p>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Easily available in the market</a:t>
                      </a:r>
                    </a:p>
                    <a:p>
                      <a:pPr marL="0" marR="0">
                        <a:lnSpc>
                          <a:spcPct val="107000"/>
                        </a:lnSpc>
                        <a:spcAft>
                          <a:spcPts val="800"/>
                        </a:spcAft>
                      </a:pPr>
                      <a:r>
                        <a:rPr lang="en-US" sz="1200" kern="10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9569" marR="19569" marT="8154" marB="0"/>
                </a:tc>
                <a:tc>
                  <a:txBody>
                    <a:bodyPr/>
                    <a:lstStyle/>
                    <a:p>
                      <a:pPr marL="342900" marR="0" lvl="0" indent="-342900" fontAlgn="base">
                        <a:lnSpc>
                          <a:spcPct val="107000"/>
                        </a:lnSpc>
                        <a:buFont typeface="Symbol" panose="05050102010706020507" pitchFamily="18" charset="2"/>
                        <a:buChar char=""/>
                        <a:tabLst>
                          <a:tab pos="457200" algn="l"/>
                        </a:tabLst>
                      </a:pPr>
                      <a:r>
                        <a:rPr lang="en-US" sz="1200" kern="100">
                          <a:effectLst/>
                        </a:rPr>
                        <a:t>Short lifespan in storage and in use</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Lower energy capacity</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Temperature sensitive</a:t>
                      </a: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9569" marR="19569" marT="8154" marB="0"/>
                </a:tc>
                <a:tc>
                  <a:txBody>
                    <a:bodyPr/>
                    <a:lstStyle/>
                    <a:p>
                      <a:pPr marL="342900" marR="0" lvl="0" indent="-342900" fontAlgn="base">
                        <a:lnSpc>
                          <a:spcPct val="107000"/>
                        </a:lnSpc>
                        <a:buFont typeface="Symbol" panose="05050102010706020507" pitchFamily="18" charset="2"/>
                        <a:buChar char=""/>
                        <a:tabLst>
                          <a:tab pos="457200" algn="l"/>
                        </a:tabLst>
                      </a:pPr>
                      <a:r>
                        <a:rPr lang="en-US" sz="1200" kern="100">
                          <a:effectLst/>
                        </a:rPr>
                        <a:t>More suitable for circuit due to light weight</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Easily available in the market</a:t>
                      </a: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9569" marR="19569" marT="8154" marB="0"/>
                </a:tc>
                <a:extLst>
                  <a:ext uri="{0D108BD9-81ED-4DB2-BD59-A6C34878D82A}">
                    <a16:rowId xmlns:a16="http://schemas.microsoft.com/office/drawing/2014/main" val="2310787026"/>
                  </a:ext>
                </a:extLst>
              </a:tr>
              <a:tr h="2272456">
                <a:tc>
                  <a:txBody>
                    <a:bodyPr/>
                    <a:lstStyle/>
                    <a:p>
                      <a:pPr marL="0" marR="0">
                        <a:lnSpc>
                          <a:spcPct val="107000"/>
                        </a:lnSpc>
                        <a:spcAft>
                          <a:spcPts val="800"/>
                        </a:spcAft>
                      </a:pPr>
                      <a:r>
                        <a:rPr lang="en-US" sz="1200" kern="100">
                          <a:solidFill>
                            <a:schemeClr val="bg1"/>
                          </a:solidFill>
                          <a:effectLst/>
                          <a:highlight>
                            <a:srgbClr val="FFFF00"/>
                          </a:highlight>
                        </a:rPr>
                        <a:t>Lithium </a:t>
                      </a:r>
                      <a:endParaRPr lang="en-US" sz="1200" kern="100">
                        <a:solidFill>
                          <a:schemeClr val="bg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9569" marR="19569" marT="8154" marB="0"/>
                </a:tc>
                <a:tc>
                  <a:txBody>
                    <a:bodyPr/>
                    <a:lstStyle/>
                    <a:p>
                      <a:pPr marL="0" marR="0">
                        <a:lnSpc>
                          <a:spcPct val="107000"/>
                        </a:lnSpc>
                        <a:spcAft>
                          <a:spcPts val="800"/>
                        </a:spcAft>
                      </a:pPr>
                      <a:r>
                        <a:rPr lang="en-US" sz="1200" kern="100">
                          <a:effectLst/>
                        </a:rPr>
                        <a:t>Converts movement of lithium ions into electrical energy</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9569" marR="19569" marT="8154" marB="0"/>
                </a:tc>
                <a:tc>
                  <a:txBody>
                    <a:bodyPr/>
                    <a:lstStyle/>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Higher energy capacity</a:t>
                      </a:r>
                    </a:p>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Longer lifespan in storage and in use</a:t>
                      </a:r>
                    </a:p>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Wider temperature range</a:t>
                      </a:r>
                    </a:p>
                    <a:p>
                      <a:pPr marL="342900" marR="0" lvl="0" indent="-342900">
                        <a:lnSpc>
                          <a:spcPct val="107000"/>
                        </a:lnSpc>
                        <a:spcAft>
                          <a:spcPts val="800"/>
                        </a:spcAft>
                        <a:buFont typeface="Symbol" panose="05050102010706020507" pitchFamily="18" charset="2"/>
                        <a:buChar char=""/>
                        <a:tabLst>
                          <a:tab pos="457200" algn="l"/>
                        </a:tabLst>
                      </a:pPr>
                      <a:r>
                        <a:rPr lang="en-US" sz="1200" kern="100">
                          <a:effectLst/>
                        </a:rPr>
                        <a:t>Rechargeable option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9569" marR="19569" marT="8154" marB="0"/>
                </a:tc>
                <a:tc>
                  <a:txBody>
                    <a:bodyPr/>
                    <a:lstStyle/>
                    <a:p>
                      <a:pPr marL="342900" marR="0" lvl="0" indent="-342900" fontAlgn="base">
                        <a:lnSpc>
                          <a:spcPct val="107000"/>
                        </a:lnSpc>
                        <a:buFont typeface="Symbol" panose="05050102010706020507" pitchFamily="18" charset="2"/>
                        <a:buChar char=""/>
                        <a:tabLst>
                          <a:tab pos="457200" algn="l"/>
                        </a:tabLst>
                      </a:pPr>
                      <a:r>
                        <a:rPr lang="en-US" sz="1200" kern="100">
                          <a:effectLst/>
                        </a:rPr>
                        <a:t>Higher energy capacity</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Longer lifespan in storage and in use</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Wider temperature range</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Rechargeable option</a:t>
                      </a: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9569" marR="19569" marT="8154" marB="0"/>
                </a:tc>
                <a:tc>
                  <a:txBody>
                    <a:bodyPr/>
                    <a:lstStyle/>
                    <a:p>
                      <a:pPr marL="342900" marR="0" lvl="0" indent="-342900" fontAlgn="base">
                        <a:lnSpc>
                          <a:spcPct val="107000"/>
                        </a:lnSpc>
                        <a:buFont typeface="Symbol" panose="05050102010706020507" pitchFamily="18" charset="2"/>
                        <a:buChar char=""/>
                        <a:tabLst>
                          <a:tab pos="457200" algn="l"/>
                        </a:tabLst>
                      </a:pPr>
                      <a:r>
                        <a:rPr lang="en-US" sz="1200" kern="100">
                          <a:effectLst/>
                        </a:rPr>
                        <a:t>More suitable for circuit due to longer lifespan in storage and in use</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Higher energy capacity</a:t>
                      </a: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9569" marR="19569" marT="8154" marB="0"/>
                </a:tc>
                <a:extLst>
                  <a:ext uri="{0D108BD9-81ED-4DB2-BD59-A6C34878D82A}">
                    <a16:rowId xmlns:a16="http://schemas.microsoft.com/office/drawing/2014/main" val="4197235742"/>
                  </a:ext>
                </a:extLst>
              </a:tr>
            </a:tbl>
          </a:graphicData>
        </a:graphic>
      </p:graphicFrame>
      <p:sp>
        <p:nvSpPr>
          <p:cNvPr id="6" name="TextBox 5">
            <a:extLst>
              <a:ext uri="{FF2B5EF4-FFF2-40B4-BE49-F238E27FC236}">
                <a16:creationId xmlns:a16="http://schemas.microsoft.com/office/drawing/2014/main" id="{D41DFFB3-60CC-B5B0-33DD-3D88E4A97014}"/>
              </a:ext>
            </a:extLst>
          </p:cNvPr>
          <p:cNvSpPr txBox="1"/>
          <p:nvPr/>
        </p:nvSpPr>
        <p:spPr>
          <a:xfrm>
            <a:off x="8335108" y="1237657"/>
            <a:ext cx="3300883" cy="3170099"/>
          </a:xfrm>
          <a:prstGeom prst="rect">
            <a:avLst/>
          </a:prstGeom>
          <a:noFill/>
        </p:spPr>
        <p:txBody>
          <a:bodyPr wrap="square">
            <a:spAutoFit/>
          </a:bodyPr>
          <a:lstStyle/>
          <a:p>
            <a:r>
              <a:rPr lang="en-US" sz="2000">
                <a:effectLst/>
                <a:ea typeface="Calibri" panose="020F0502020204030204" pitchFamily="34" charset="0"/>
                <a:cs typeface="Times New Roman" panose="02020603050405020304" pitchFamily="18" charset="0"/>
              </a:rPr>
              <a:t>For our battery selection, we chose lithium batteries due to its higher energy capacity, longer lifespan both in storage or during use, and a wider temperature range compared to alkaline batteries</a:t>
            </a:r>
          </a:p>
          <a:p>
            <a:endParaRPr lang="en-US" sz="2000">
              <a:cs typeface="Times New Roman" panose="02020603050405020304" pitchFamily="18" charset="0"/>
            </a:endParaRPr>
          </a:p>
          <a:p>
            <a:r>
              <a:rPr lang="en-US" sz="2000">
                <a:cs typeface="Times New Roman" panose="02020603050405020304" pitchFamily="18" charset="0"/>
              </a:rPr>
              <a:t>Final Decision: INVERCRIGIL Mini UPS Battery Backup </a:t>
            </a:r>
            <a:endParaRPr lang="en-US" sz="2000"/>
          </a:p>
        </p:txBody>
      </p:sp>
      <p:pic>
        <p:nvPicPr>
          <p:cNvPr id="8" name="Picture 2">
            <a:extLst>
              <a:ext uri="{FF2B5EF4-FFF2-40B4-BE49-F238E27FC236}">
                <a16:creationId xmlns:a16="http://schemas.microsoft.com/office/drawing/2014/main" id="{D38BC6F3-F669-A464-A3CB-51623E7E12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 t="700" r="700" b="21766"/>
          <a:stretch/>
        </p:blipFill>
        <p:spPr bwMode="auto">
          <a:xfrm>
            <a:off x="10536878" y="5148592"/>
            <a:ext cx="1099113" cy="1478569"/>
          </a:xfrm>
          <a:prstGeom prst="round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8ADAB6D-37F0-9DC6-F0D5-688BDC3FC6FB}"/>
              </a:ext>
            </a:extLst>
          </p:cNvPr>
          <p:cNvSpPr txBox="1"/>
          <p:nvPr/>
        </p:nvSpPr>
        <p:spPr>
          <a:xfrm>
            <a:off x="10479511" y="4739346"/>
            <a:ext cx="1592942" cy="369332"/>
          </a:xfrm>
          <a:prstGeom prst="rect">
            <a:avLst/>
          </a:prstGeom>
          <a:noFill/>
        </p:spPr>
        <p:txBody>
          <a:bodyPr wrap="square">
            <a:spAutoFit/>
          </a:bodyPr>
          <a:lstStyle/>
          <a:p>
            <a:r>
              <a:rPr lang="en-US"/>
              <a:t>Alexis (EE)</a:t>
            </a:r>
          </a:p>
        </p:txBody>
      </p:sp>
      <p:pic>
        <p:nvPicPr>
          <p:cNvPr id="16" name="Picture 15">
            <a:extLst>
              <a:ext uri="{FF2B5EF4-FFF2-40B4-BE49-F238E27FC236}">
                <a16:creationId xmlns:a16="http://schemas.microsoft.com/office/drawing/2014/main" id="{6EE09F76-B0FC-2D19-1AE4-651D4041D72E}"/>
              </a:ext>
            </a:extLst>
          </p:cNvPr>
          <p:cNvPicPr>
            <a:picLocks noChangeAspect="1"/>
          </p:cNvPicPr>
          <p:nvPr/>
        </p:nvPicPr>
        <p:blipFill>
          <a:blip r:embed="rId6"/>
          <a:stretch>
            <a:fillRect/>
          </a:stretch>
        </p:blipFill>
        <p:spPr>
          <a:xfrm>
            <a:off x="8351849" y="5122168"/>
            <a:ext cx="1960260" cy="1109238"/>
          </a:xfrm>
          <a:prstGeom prst="rect">
            <a:avLst/>
          </a:prstGeom>
        </p:spPr>
      </p:pic>
      <p:pic>
        <p:nvPicPr>
          <p:cNvPr id="3" name="Recorded Sound">
            <a:hlinkClick r:id="" action="ppaction://media"/>
            <a:extLst>
              <a:ext uri="{FF2B5EF4-FFF2-40B4-BE49-F238E27FC236}">
                <a16:creationId xmlns:a16="http://schemas.microsoft.com/office/drawing/2014/main" id="{008FF7FC-6645-134A-6C4B-39C0867A95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2309" y="4203988"/>
            <a:ext cx="487363" cy="487363"/>
          </a:xfrm>
          <a:prstGeom prst="rect">
            <a:avLst/>
          </a:prstGeom>
        </p:spPr>
      </p:pic>
    </p:spTree>
    <p:extLst>
      <p:ext uri="{BB962C8B-B14F-4D97-AF65-F5344CB8AC3E}">
        <p14:creationId xmlns:p14="http://schemas.microsoft.com/office/powerpoint/2010/main" val="3920960299"/>
      </p:ext>
    </p:extLst>
  </p:cSld>
  <p:clrMapOvr>
    <a:masterClrMapping/>
  </p:clrMapOvr>
  <mc:AlternateContent xmlns:mc="http://schemas.openxmlformats.org/markup-compatibility/2006" xmlns:p14="http://schemas.microsoft.com/office/powerpoint/2010/main">
    <mc:Choice Requires="p14">
      <p:transition spd="slow" p14:dur="2000" advTm="44040"/>
    </mc:Choice>
    <mc:Fallback xmlns="">
      <p:transition spd="slow" advTm="44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70A0D-21F2-96E0-BAC4-6439F3B32C22}"/>
              </a:ext>
            </a:extLst>
          </p:cNvPr>
          <p:cNvSpPr>
            <a:spLocks noGrp="1"/>
          </p:cNvSpPr>
          <p:nvPr>
            <p:ph type="title"/>
          </p:nvPr>
        </p:nvSpPr>
        <p:spPr>
          <a:xfrm>
            <a:off x="2460457" y="619126"/>
            <a:ext cx="7423486" cy="1477961"/>
          </a:xfrm>
        </p:spPr>
        <p:txBody>
          <a:bodyPr/>
          <a:lstStyle/>
          <a:p>
            <a:pPr algn="ctr"/>
            <a:r>
              <a:rPr lang="en-US"/>
              <a:t>Linear vs Switching regulators</a:t>
            </a:r>
          </a:p>
        </p:txBody>
      </p:sp>
      <p:sp>
        <p:nvSpPr>
          <p:cNvPr id="3" name="Text Placeholder 2">
            <a:extLst>
              <a:ext uri="{FF2B5EF4-FFF2-40B4-BE49-F238E27FC236}">
                <a16:creationId xmlns:a16="http://schemas.microsoft.com/office/drawing/2014/main" id="{620E8C32-4818-4305-B63F-FD0599982288}"/>
              </a:ext>
            </a:extLst>
          </p:cNvPr>
          <p:cNvSpPr>
            <a:spLocks noGrp="1"/>
          </p:cNvSpPr>
          <p:nvPr>
            <p:ph type="body" idx="1"/>
          </p:nvPr>
        </p:nvSpPr>
        <p:spPr>
          <a:xfrm>
            <a:off x="1370019" y="1876506"/>
            <a:ext cx="2865098" cy="823912"/>
          </a:xfrm>
        </p:spPr>
        <p:txBody>
          <a:bodyPr/>
          <a:lstStyle/>
          <a:p>
            <a:r>
              <a:rPr lang="en-US"/>
              <a:t>Linear Regulators</a:t>
            </a:r>
          </a:p>
        </p:txBody>
      </p:sp>
      <p:sp>
        <p:nvSpPr>
          <p:cNvPr id="4" name="Content Placeholder 3">
            <a:extLst>
              <a:ext uri="{FF2B5EF4-FFF2-40B4-BE49-F238E27FC236}">
                <a16:creationId xmlns:a16="http://schemas.microsoft.com/office/drawing/2014/main" id="{7886980F-D642-83B6-FF55-7760FFB25577}"/>
              </a:ext>
            </a:extLst>
          </p:cNvPr>
          <p:cNvSpPr>
            <a:spLocks noGrp="1"/>
          </p:cNvSpPr>
          <p:nvPr>
            <p:ph sz="half" idx="2"/>
          </p:nvPr>
        </p:nvSpPr>
        <p:spPr>
          <a:xfrm>
            <a:off x="1141410" y="2798682"/>
            <a:ext cx="4878391" cy="2717801"/>
          </a:xfrm>
        </p:spPr>
        <p:txBody>
          <a:bodyPr/>
          <a:lstStyle/>
          <a:p>
            <a:r>
              <a:rPr lang="en-US"/>
              <a:t>Cheap &amp; dependable</a:t>
            </a:r>
          </a:p>
          <a:p>
            <a:r>
              <a:rPr lang="en-US"/>
              <a:t>Low output voltage ripple &amp; noise</a:t>
            </a:r>
          </a:p>
          <a:p>
            <a:r>
              <a:rPr lang="en-US"/>
              <a:t>High power dissipation</a:t>
            </a:r>
          </a:p>
          <a:p>
            <a:r>
              <a:rPr lang="en-US"/>
              <a:t>Simple in design(only need an input &amp; output capacitor)</a:t>
            </a:r>
          </a:p>
        </p:txBody>
      </p:sp>
      <p:sp>
        <p:nvSpPr>
          <p:cNvPr id="5" name="Text Placeholder 4">
            <a:extLst>
              <a:ext uri="{FF2B5EF4-FFF2-40B4-BE49-F238E27FC236}">
                <a16:creationId xmlns:a16="http://schemas.microsoft.com/office/drawing/2014/main" id="{8445242A-406C-1C67-8862-440B5DF71A9C}"/>
              </a:ext>
            </a:extLst>
          </p:cNvPr>
          <p:cNvSpPr>
            <a:spLocks noGrp="1"/>
          </p:cNvSpPr>
          <p:nvPr>
            <p:ph type="body" sz="quarter" idx="3"/>
          </p:nvPr>
        </p:nvSpPr>
        <p:spPr>
          <a:xfrm>
            <a:off x="6400808" y="1876506"/>
            <a:ext cx="3717750" cy="823912"/>
          </a:xfrm>
        </p:spPr>
        <p:txBody>
          <a:bodyPr/>
          <a:lstStyle/>
          <a:p>
            <a:r>
              <a:rPr lang="en-US"/>
              <a:t>Switching Regulators</a:t>
            </a:r>
          </a:p>
        </p:txBody>
      </p:sp>
      <p:sp>
        <p:nvSpPr>
          <p:cNvPr id="6" name="Content Placeholder 5">
            <a:extLst>
              <a:ext uri="{FF2B5EF4-FFF2-40B4-BE49-F238E27FC236}">
                <a16:creationId xmlns:a16="http://schemas.microsoft.com/office/drawing/2014/main" id="{2B09C1CB-2810-F1CD-5030-E23FEB3232F4}"/>
              </a:ext>
            </a:extLst>
          </p:cNvPr>
          <p:cNvSpPr>
            <a:spLocks noGrp="1"/>
          </p:cNvSpPr>
          <p:nvPr>
            <p:ph sz="quarter" idx="4"/>
          </p:nvPr>
        </p:nvSpPr>
        <p:spPr>
          <a:xfrm>
            <a:off x="6172200" y="2798682"/>
            <a:ext cx="4875210" cy="2717801"/>
          </a:xfrm>
        </p:spPr>
        <p:txBody>
          <a:bodyPr/>
          <a:lstStyle/>
          <a:p>
            <a:r>
              <a:rPr lang="en-US"/>
              <a:t>Expensive &amp; versatile</a:t>
            </a:r>
          </a:p>
          <a:p>
            <a:r>
              <a:rPr lang="en-US"/>
              <a:t>Can act as buck/boost converters, have high noise</a:t>
            </a:r>
          </a:p>
          <a:p>
            <a:r>
              <a:rPr lang="en-US"/>
              <a:t>Low power dissipation</a:t>
            </a:r>
          </a:p>
          <a:p>
            <a:r>
              <a:rPr lang="en-US"/>
              <a:t>Complex in design</a:t>
            </a:r>
          </a:p>
          <a:p>
            <a:endParaRPr lang="en-US"/>
          </a:p>
        </p:txBody>
      </p:sp>
      <p:sp>
        <p:nvSpPr>
          <p:cNvPr id="9" name="Content Placeholder 2">
            <a:extLst>
              <a:ext uri="{FF2B5EF4-FFF2-40B4-BE49-F238E27FC236}">
                <a16:creationId xmlns:a16="http://schemas.microsoft.com/office/drawing/2014/main" id="{4470665E-2F1A-BCFD-EA3D-2186F7CED64F}"/>
              </a:ext>
            </a:extLst>
          </p:cNvPr>
          <p:cNvSpPr txBox="1">
            <a:spLocks/>
          </p:cNvSpPr>
          <p:nvPr/>
        </p:nvSpPr>
        <p:spPr>
          <a:xfrm>
            <a:off x="1370018" y="5856882"/>
            <a:ext cx="7355632" cy="72239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SzPct val="125000"/>
              <a:buFont typeface="Arial" panose="020B0604020202020204" pitchFamily="34" charset="0"/>
              <a:buNone/>
              <a:defRPr sz="2400" b="0" kern="1200" cap="all" baseline="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9pPr>
          </a:lstStyle>
          <a:p>
            <a:r>
              <a:rPr lang="en-US" cap="none">
                <a:latin typeface="TW Cen MT"/>
              </a:rPr>
              <a:t>Final Decision: Linear Regulators</a:t>
            </a:r>
            <a:endParaRPr lang="en-US" cap="none"/>
          </a:p>
        </p:txBody>
      </p:sp>
      <p:pic>
        <p:nvPicPr>
          <p:cNvPr id="11" name="Picture 10" descr="A person sitting in a chair&#10;&#10;AI-generated content may be incorrect.">
            <a:extLst>
              <a:ext uri="{FF2B5EF4-FFF2-40B4-BE49-F238E27FC236}">
                <a16:creationId xmlns:a16="http://schemas.microsoft.com/office/drawing/2014/main" id="{D78F760D-C6B0-D47D-D088-E70FD799F0DB}"/>
              </a:ext>
            </a:extLst>
          </p:cNvPr>
          <p:cNvPicPr>
            <a:picLocks noChangeAspect="1"/>
          </p:cNvPicPr>
          <p:nvPr/>
        </p:nvPicPr>
        <p:blipFill>
          <a:blip r:embed="rId5"/>
          <a:stretch>
            <a:fillRect/>
          </a:stretch>
        </p:blipFill>
        <p:spPr>
          <a:xfrm rot="5400000">
            <a:off x="9753559" y="4832031"/>
            <a:ext cx="2136846" cy="1575624"/>
          </a:xfrm>
          <a:prstGeom prst="roundRect">
            <a:avLst/>
          </a:prstGeom>
        </p:spPr>
      </p:pic>
      <p:sp>
        <p:nvSpPr>
          <p:cNvPr id="13" name="TextBox 12">
            <a:extLst>
              <a:ext uri="{FF2B5EF4-FFF2-40B4-BE49-F238E27FC236}">
                <a16:creationId xmlns:a16="http://schemas.microsoft.com/office/drawing/2014/main" id="{C181C83E-C4FC-F707-52A1-38A33D4F1BD7}"/>
              </a:ext>
            </a:extLst>
          </p:cNvPr>
          <p:cNvSpPr txBox="1"/>
          <p:nvPr/>
        </p:nvSpPr>
        <p:spPr>
          <a:xfrm>
            <a:off x="10186569" y="4157582"/>
            <a:ext cx="1302419" cy="369332"/>
          </a:xfrm>
          <a:prstGeom prst="rect">
            <a:avLst/>
          </a:prstGeom>
          <a:noFill/>
        </p:spPr>
        <p:txBody>
          <a:bodyPr wrap="square">
            <a:spAutoFit/>
          </a:bodyPr>
          <a:lstStyle/>
          <a:p>
            <a:pPr algn="ctr"/>
            <a:r>
              <a:rPr lang="en-US"/>
              <a:t>Eric(EE)</a:t>
            </a:r>
          </a:p>
        </p:txBody>
      </p:sp>
      <p:pic>
        <p:nvPicPr>
          <p:cNvPr id="8" name="Recorded Sound">
            <a:hlinkClick r:id="" action="ppaction://media"/>
            <a:extLst>
              <a:ext uri="{FF2B5EF4-FFF2-40B4-BE49-F238E27FC236}">
                <a16:creationId xmlns:a16="http://schemas.microsoft.com/office/drawing/2014/main" id="{213C584F-B58F-7152-7091-3B3A3EABCA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8910" y="5443001"/>
            <a:ext cx="487363" cy="487363"/>
          </a:xfrm>
          <a:prstGeom prst="rect">
            <a:avLst/>
          </a:prstGeom>
        </p:spPr>
      </p:pic>
    </p:spTree>
    <p:extLst>
      <p:ext uri="{BB962C8B-B14F-4D97-AF65-F5344CB8AC3E}">
        <p14:creationId xmlns:p14="http://schemas.microsoft.com/office/powerpoint/2010/main" val="2927442172"/>
      </p:ext>
    </p:extLst>
  </p:cSld>
  <p:clrMapOvr>
    <a:masterClrMapping/>
  </p:clrMapOvr>
  <mc:AlternateContent xmlns:mc="http://schemas.openxmlformats.org/markup-compatibility/2006" xmlns:p14="http://schemas.microsoft.com/office/powerpoint/2010/main">
    <mc:Choice Requires="p14">
      <p:transition spd="slow" p14:dur="2000" advTm="5042"/>
    </mc:Choice>
    <mc:Fallback xmlns="">
      <p:transition spd="slow" advTm="5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17247-414E-7FFE-4EE5-F4CA28FED2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D4D607-DCD0-4534-6479-A7BC5AB32C39}"/>
              </a:ext>
            </a:extLst>
          </p:cNvPr>
          <p:cNvSpPr>
            <a:spLocks noGrp="1"/>
          </p:cNvSpPr>
          <p:nvPr>
            <p:ph type="title"/>
          </p:nvPr>
        </p:nvSpPr>
        <p:spPr>
          <a:xfrm>
            <a:off x="4389783" y="557378"/>
            <a:ext cx="3412433" cy="862344"/>
          </a:xfrm>
        </p:spPr>
        <p:txBody>
          <a:bodyPr/>
          <a:lstStyle/>
          <a:p>
            <a:pPr algn="ctr"/>
            <a:r>
              <a:rPr lang="en-US"/>
              <a:t>Meet the Team</a:t>
            </a:r>
          </a:p>
        </p:txBody>
      </p:sp>
      <p:pic>
        <p:nvPicPr>
          <p:cNvPr id="8" name="Picture 7">
            <a:extLst>
              <a:ext uri="{FF2B5EF4-FFF2-40B4-BE49-F238E27FC236}">
                <a16:creationId xmlns:a16="http://schemas.microsoft.com/office/drawing/2014/main" id="{629EAE7A-A093-A99A-394D-CFA3F9C0864E}"/>
              </a:ext>
            </a:extLst>
          </p:cNvPr>
          <p:cNvPicPr>
            <a:picLocks noChangeAspect="1"/>
          </p:cNvPicPr>
          <p:nvPr/>
        </p:nvPicPr>
        <p:blipFill>
          <a:blip r:embed="rId5"/>
          <a:srcRect t="2414" r="3469"/>
          <a:stretch/>
        </p:blipFill>
        <p:spPr>
          <a:xfrm>
            <a:off x="8908058" y="2088080"/>
            <a:ext cx="2288491" cy="2805284"/>
          </a:xfrm>
          <a:prstGeom prst="rect">
            <a:avLst/>
          </a:prstGeom>
        </p:spPr>
      </p:pic>
      <p:sp>
        <p:nvSpPr>
          <p:cNvPr id="10" name="TextBox 9">
            <a:extLst>
              <a:ext uri="{FF2B5EF4-FFF2-40B4-BE49-F238E27FC236}">
                <a16:creationId xmlns:a16="http://schemas.microsoft.com/office/drawing/2014/main" id="{5E1DE0D3-4614-F29A-0E02-D696D609F532}"/>
              </a:ext>
            </a:extLst>
          </p:cNvPr>
          <p:cNvSpPr txBox="1"/>
          <p:nvPr/>
        </p:nvSpPr>
        <p:spPr>
          <a:xfrm>
            <a:off x="8908058" y="4969246"/>
            <a:ext cx="2370732" cy="646331"/>
          </a:xfrm>
          <a:prstGeom prst="rect">
            <a:avLst/>
          </a:prstGeom>
          <a:noFill/>
        </p:spPr>
        <p:txBody>
          <a:bodyPr wrap="square" rtlCol="0">
            <a:spAutoFit/>
          </a:bodyPr>
          <a:lstStyle/>
          <a:p>
            <a:pPr algn="ctr"/>
            <a:r>
              <a:rPr lang="en-US"/>
              <a:t>Lakshmi </a:t>
            </a:r>
            <a:r>
              <a:rPr lang="en-US" err="1"/>
              <a:t>Katravulapalli</a:t>
            </a:r>
            <a:endParaRPr lang="en-US"/>
          </a:p>
          <a:p>
            <a:pPr algn="ctr"/>
            <a:r>
              <a:rPr lang="en-US"/>
              <a:t>Computer Engineering</a:t>
            </a:r>
          </a:p>
        </p:txBody>
      </p:sp>
      <p:sp>
        <p:nvSpPr>
          <p:cNvPr id="12" name="TextBox 11">
            <a:extLst>
              <a:ext uri="{FF2B5EF4-FFF2-40B4-BE49-F238E27FC236}">
                <a16:creationId xmlns:a16="http://schemas.microsoft.com/office/drawing/2014/main" id="{F5922F0B-3F80-B761-5758-91D3AD06158F}"/>
              </a:ext>
            </a:extLst>
          </p:cNvPr>
          <p:cNvSpPr txBox="1"/>
          <p:nvPr/>
        </p:nvSpPr>
        <p:spPr>
          <a:xfrm>
            <a:off x="3930412" y="4962776"/>
            <a:ext cx="2530415" cy="646331"/>
          </a:xfrm>
          <a:prstGeom prst="rect">
            <a:avLst/>
          </a:prstGeom>
          <a:noFill/>
        </p:spPr>
        <p:txBody>
          <a:bodyPr wrap="square" rtlCol="0">
            <a:spAutoFit/>
          </a:bodyPr>
          <a:lstStyle/>
          <a:p>
            <a:pPr algn="ctr"/>
            <a:r>
              <a:rPr lang="en-US"/>
              <a:t>Nick Brandenburg</a:t>
            </a:r>
          </a:p>
          <a:p>
            <a:pPr algn="ctr"/>
            <a:r>
              <a:rPr lang="en-US"/>
              <a:t>Computer Engineering</a:t>
            </a:r>
          </a:p>
        </p:txBody>
      </p:sp>
      <p:sp>
        <p:nvSpPr>
          <p:cNvPr id="13" name="TextBox 12">
            <a:extLst>
              <a:ext uri="{FF2B5EF4-FFF2-40B4-BE49-F238E27FC236}">
                <a16:creationId xmlns:a16="http://schemas.microsoft.com/office/drawing/2014/main" id="{F5A1FEA9-D290-B5B7-32FB-6429341E96BA}"/>
              </a:ext>
            </a:extLst>
          </p:cNvPr>
          <p:cNvSpPr txBox="1"/>
          <p:nvPr/>
        </p:nvSpPr>
        <p:spPr>
          <a:xfrm>
            <a:off x="6646002" y="4969246"/>
            <a:ext cx="2196860" cy="646331"/>
          </a:xfrm>
          <a:prstGeom prst="rect">
            <a:avLst/>
          </a:prstGeom>
          <a:noFill/>
        </p:spPr>
        <p:txBody>
          <a:bodyPr wrap="square" rtlCol="0">
            <a:spAutoFit/>
          </a:bodyPr>
          <a:lstStyle/>
          <a:p>
            <a:pPr algn="ctr"/>
            <a:r>
              <a:rPr lang="en-US"/>
              <a:t>Alexis Mui</a:t>
            </a:r>
          </a:p>
          <a:p>
            <a:pPr algn="ctr"/>
            <a:r>
              <a:rPr lang="en-US"/>
              <a:t>Electrical Engineering</a:t>
            </a:r>
          </a:p>
        </p:txBody>
      </p:sp>
      <p:sp>
        <p:nvSpPr>
          <p:cNvPr id="14" name="TextBox 13">
            <a:extLst>
              <a:ext uri="{FF2B5EF4-FFF2-40B4-BE49-F238E27FC236}">
                <a16:creationId xmlns:a16="http://schemas.microsoft.com/office/drawing/2014/main" id="{23224018-0EF2-56F0-6E90-34A216F069CD}"/>
              </a:ext>
            </a:extLst>
          </p:cNvPr>
          <p:cNvSpPr txBox="1"/>
          <p:nvPr/>
        </p:nvSpPr>
        <p:spPr>
          <a:xfrm>
            <a:off x="1189330" y="4962776"/>
            <a:ext cx="2370732" cy="646331"/>
          </a:xfrm>
          <a:prstGeom prst="rect">
            <a:avLst/>
          </a:prstGeom>
          <a:noFill/>
        </p:spPr>
        <p:txBody>
          <a:bodyPr wrap="square" lIns="91440" tIns="45720" rIns="91440" bIns="45720" rtlCol="0" anchor="t">
            <a:spAutoFit/>
          </a:bodyPr>
          <a:lstStyle/>
          <a:p>
            <a:pPr algn="ctr"/>
            <a:r>
              <a:rPr lang="en-US"/>
              <a:t>Eric Terry</a:t>
            </a:r>
          </a:p>
          <a:p>
            <a:pPr algn="ctr"/>
            <a:r>
              <a:rPr lang="en-US"/>
              <a:t>Electrical Engineering</a:t>
            </a:r>
          </a:p>
        </p:txBody>
      </p:sp>
      <p:pic>
        <p:nvPicPr>
          <p:cNvPr id="15" name="Picture 14">
            <a:extLst>
              <a:ext uri="{FF2B5EF4-FFF2-40B4-BE49-F238E27FC236}">
                <a16:creationId xmlns:a16="http://schemas.microsoft.com/office/drawing/2014/main" id="{93E2DF28-9309-7608-1D33-E15AF91AEA02}"/>
              </a:ext>
            </a:extLst>
          </p:cNvPr>
          <p:cNvPicPr>
            <a:picLocks noChangeAspect="1"/>
          </p:cNvPicPr>
          <p:nvPr/>
        </p:nvPicPr>
        <p:blipFill>
          <a:blip r:embed="rId6"/>
          <a:srcRect l="-7304" r="4537" b="1521"/>
          <a:stretch/>
        </p:blipFill>
        <p:spPr>
          <a:xfrm>
            <a:off x="3811170" y="2053374"/>
            <a:ext cx="2729970" cy="2874696"/>
          </a:xfrm>
          <a:prstGeom prst="rect">
            <a:avLst/>
          </a:prstGeom>
        </p:spPr>
      </p:pic>
      <p:pic>
        <p:nvPicPr>
          <p:cNvPr id="16" name="Picture 2">
            <a:extLst>
              <a:ext uri="{FF2B5EF4-FFF2-40B4-BE49-F238E27FC236}">
                <a16:creationId xmlns:a16="http://schemas.microsoft.com/office/drawing/2014/main" id="{08C58E43-3288-DE44-CF5D-05C59DF77A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282" b="1846"/>
          <a:stretch/>
        </p:blipFill>
        <p:spPr bwMode="auto">
          <a:xfrm>
            <a:off x="6841638" y="2080062"/>
            <a:ext cx="1765922" cy="28746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erson sitting in a chair&#10;&#10;AI-generated content may be incorrect.">
            <a:extLst>
              <a:ext uri="{FF2B5EF4-FFF2-40B4-BE49-F238E27FC236}">
                <a16:creationId xmlns:a16="http://schemas.microsoft.com/office/drawing/2014/main" id="{8CCB7A31-A507-3734-3666-FA30371A0228}"/>
              </a:ext>
            </a:extLst>
          </p:cNvPr>
          <p:cNvPicPr>
            <a:picLocks noChangeAspect="1"/>
          </p:cNvPicPr>
          <p:nvPr/>
        </p:nvPicPr>
        <p:blipFill>
          <a:blip r:embed="rId8"/>
          <a:srcRect l="8786" t="-7661" r="-4461" b="-12131"/>
          <a:stretch/>
        </p:blipFill>
        <p:spPr>
          <a:xfrm rot="5400000">
            <a:off x="788982" y="2199345"/>
            <a:ext cx="2966876" cy="2744350"/>
          </a:xfrm>
          <a:prstGeom prst="rect">
            <a:avLst/>
          </a:prstGeom>
        </p:spPr>
      </p:pic>
      <p:pic>
        <p:nvPicPr>
          <p:cNvPr id="3" name="Recorded Sound">
            <a:hlinkClick r:id="" action="ppaction://media"/>
            <a:extLst>
              <a:ext uri="{FF2B5EF4-FFF2-40B4-BE49-F238E27FC236}">
                <a16:creationId xmlns:a16="http://schemas.microsoft.com/office/drawing/2014/main" id="{163B4D08-4F46-4774-0799-5916281C80B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68937" y="932359"/>
            <a:ext cx="487363" cy="487363"/>
          </a:xfrm>
          <a:prstGeom prst="rect">
            <a:avLst/>
          </a:prstGeom>
        </p:spPr>
      </p:pic>
      <p:pic>
        <p:nvPicPr>
          <p:cNvPr id="5" name="Picture 2">
            <a:extLst>
              <a:ext uri="{FF2B5EF4-FFF2-40B4-BE49-F238E27FC236}">
                <a16:creationId xmlns:a16="http://schemas.microsoft.com/office/drawing/2014/main" id="{49A8945B-D776-52A9-8F15-EBC89C0BC4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7" t="700" r="700" b="21766"/>
          <a:stretch/>
        </p:blipFill>
        <p:spPr bwMode="auto">
          <a:xfrm>
            <a:off x="10407204" y="175943"/>
            <a:ext cx="933708" cy="1256060"/>
          </a:xfrm>
          <a:prstGeom prst="round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06A9BE0-17A0-7041-4161-C29DA83046BC}"/>
              </a:ext>
            </a:extLst>
          </p:cNvPr>
          <p:cNvSpPr txBox="1"/>
          <p:nvPr/>
        </p:nvSpPr>
        <p:spPr>
          <a:xfrm>
            <a:off x="10287000" y="1496141"/>
            <a:ext cx="6103620" cy="369332"/>
          </a:xfrm>
          <a:prstGeom prst="rect">
            <a:avLst/>
          </a:prstGeom>
          <a:noFill/>
        </p:spPr>
        <p:txBody>
          <a:bodyPr wrap="square">
            <a:spAutoFit/>
          </a:bodyPr>
          <a:lstStyle/>
          <a:p>
            <a:r>
              <a:rPr lang="en-US"/>
              <a:t>Alexis (EE)</a:t>
            </a:r>
          </a:p>
        </p:txBody>
      </p:sp>
    </p:spTree>
    <p:extLst>
      <p:ext uri="{BB962C8B-B14F-4D97-AF65-F5344CB8AC3E}">
        <p14:creationId xmlns:p14="http://schemas.microsoft.com/office/powerpoint/2010/main" val="3223301587"/>
      </p:ext>
    </p:extLst>
  </p:cSld>
  <p:clrMapOvr>
    <a:masterClrMapping/>
  </p:clrMapOvr>
  <mc:AlternateContent xmlns:mc="http://schemas.openxmlformats.org/markup-compatibility/2006" xmlns:p14="http://schemas.microsoft.com/office/powerpoint/2010/main">
    <mc:Choice Requires="p14">
      <p:transition spd="slow" p14:dur="2000" advTm="14695"/>
    </mc:Choice>
    <mc:Fallback xmlns="">
      <p:transition spd="slow" advTm="14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FE1E7-A44F-F58D-BD18-02BFCF4D5080}"/>
              </a:ext>
            </a:extLst>
          </p:cNvPr>
          <p:cNvSpPr>
            <a:spLocks noGrp="1"/>
          </p:cNvSpPr>
          <p:nvPr>
            <p:ph type="title"/>
          </p:nvPr>
        </p:nvSpPr>
        <p:spPr>
          <a:xfrm>
            <a:off x="2105577" y="377477"/>
            <a:ext cx="6640284" cy="1074244"/>
          </a:xfrm>
        </p:spPr>
        <p:txBody>
          <a:bodyPr/>
          <a:lstStyle/>
          <a:p>
            <a:r>
              <a:rPr lang="en-US"/>
              <a:t>Voltage Regulator Selection</a:t>
            </a:r>
          </a:p>
        </p:txBody>
      </p:sp>
      <p:sp>
        <p:nvSpPr>
          <p:cNvPr id="3" name="Content Placeholder 2">
            <a:extLst>
              <a:ext uri="{FF2B5EF4-FFF2-40B4-BE49-F238E27FC236}">
                <a16:creationId xmlns:a16="http://schemas.microsoft.com/office/drawing/2014/main" id="{6D04DC15-E758-21B2-5199-2DD5307826F7}"/>
              </a:ext>
            </a:extLst>
          </p:cNvPr>
          <p:cNvSpPr>
            <a:spLocks noGrp="1"/>
          </p:cNvSpPr>
          <p:nvPr>
            <p:ph idx="1"/>
          </p:nvPr>
        </p:nvSpPr>
        <p:spPr>
          <a:xfrm>
            <a:off x="1351724" y="5306089"/>
            <a:ext cx="7355632" cy="952206"/>
          </a:xfrm>
        </p:spPr>
        <p:txBody>
          <a:bodyPr vert="horz" lIns="91440" tIns="45720" rIns="91440" bIns="45720" rtlCol="0" anchor="t">
            <a:normAutofit/>
          </a:bodyPr>
          <a:lstStyle/>
          <a:p>
            <a:pPr marL="0" indent="0">
              <a:buNone/>
            </a:pPr>
            <a:r>
              <a:rPr lang="en-US">
                <a:latin typeface="TW Cen MT"/>
              </a:rPr>
              <a:t>Final Decision: AMS1117 &amp; LM7805</a:t>
            </a:r>
            <a:endParaRPr lang="en-US"/>
          </a:p>
        </p:txBody>
      </p:sp>
      <p:graphicFrame>
        <p:nvGraphicFramePr>
          <p:cNvPr id="5" name="Table 4">
            <a:extLst>
              <a:ext uri="{FF2B5EF4-FFF2-40B4-BE49-F238E27FC236}">
                <a16:creationId xmlns:a16="http://schemas.microsoft.com/office/drawing/2014/main" id="{10744C73-5579-C670-4C31-98180F9CBC9F}"/>
              </a:ext>
            </a:extLst>
          </p:cNvPr>
          <p:cNvGraphicFramePr>
            <a:graphicFrameLocks noGrp="1"/>
          </p:cNvGraphicFramePr>
          <p:nvPr>
            <p:extLst>
              <p:ext uri="{D42A27DB-BD31-4B8C-83A1-F6EECF244321}">
                <p14:modId xmlns:p14="http://schemas.microsoft.com/office/powerpoint/2010/main" val="2243140835"/>
              </p:ext>
            </p:extLst>
          </p:nvPr>
        </p:nvGraphicFramePr>
        <p:xfrm>
          <a:off x="1247779" y="1446686"/>
          <a:ext cx="8353960" cy="3474596"/>
        </p:xfrm>
        <a:graphic>
          <a:graphicData uri="http://schemas.openxmlformats.org/drawingml/2006/table">
            <a:tbl>
              <a:tblPr bandRow="1">
                <a:tableStyleId>{5C22544A-7EE6-4342-B048-85BDC9FD1C3A}</a:tableStyleId>
              </a:tblPr>
              <a:tblGrid>
                <a:gridCol w="1821047">
                  <a:extLst>
                    <a:ext uri="{9D8B030D-6E8A-4147-A177-3AD203B41FA5}">
                      <a16:colId xmlns:a16="http://schemas.microsoft.com/office/drawing/2014/main" val="4239573628"/>
                    </a:ext>
                  </a:extLst>
                </a:gridCol>
                <a:gridCol w="1578064">
                  <a:extLst>
                    <a:ext uri="{9D8B030D-6E8A-4147-A177-3AD203B41FA5}">
                      <a16:colId xmlns:a16="http://schemas.microsoft.com/office/drawing/2014/main" val="117754564"/>
                    </a:ext>
                  </a:extLst>
                </a:gridCol>
                <a:gridCol w="1293943">
                  <a:extLst>
                    <a:ext uri="{9D8B030D-6E8A-4147-A177-3AD203B41FA5}">
                      <a16:colId xmlns:a16="http://schemas.microsoft.com/office/drawing/2014/main" val="908384328"/>
                    </a:ext>
                  </a:extLst>
                </a:gridCol>
                <a:gridCol w="1293943">
                  <a:extLst>
                    <a:ext uri="{9D8B030D-6E8A-4147-A177-3AD203B41FA5}">
                      <a16:colId xmlns:a16="http://schemas.microsoft.com/office/drawing/2014/main" val="3650778843"/>
                    </a:ext>
                  </a:extLst>
                </a:gridCol>
                <a:gridCol w="1293943">
                  <a:extLst>
                    <a:ext uri="{9D8B030D-6E8A-4147-A177-3AD203B41FA5}">
                      <a16:colId xmlns:a16="http://schemas.microsoft.com/office/drawing/2014/main" val="2490935865"/>
                    </a:ext>
                  </a:extLst>
                </a:gridCol>
                <a:gridCol w="1073020">
                  <a:extLst>
                    <a:ext uri="{9D8B030D-6E8A-4147-A177-3AD203B41FA5}">
                      <a16:colId xmlns:a16="http://schemas.microsoft.com/office/drawing/2014/main" val="2684855661"/>
                    </a:ext>
                  </a:extLst>
                </a:gridCol>
              </a:tblGrid>
              <a:tr h="677333">
                <a:tc>
                  <a:txBody>
                    <a:bodyPr/>
                    <a:lstStyle/>
                    <a:p>
                      <a:pPr algn="l" rtl="0" fontAlgn="base">
                        <a:lnSpc>
                          <a:spcPts val="1575"/>
                        </a:lnSpc>
                      </a:pPr>
                      <a:r>
                        <a:rPr lang="en-US" sz="1800" b="1" i="0">
                          <a:solidFill>
                            <a:srgbClr val="FFFFFF"/>
                          </a:solidFill>
                          <a:effectLst/>
                          <a:latin typeface="Tw Cen MT"/>
                        </a:rPr>
                        <a:t>Product</a:t>
                      </a:r>
                      <a:endParaRPr lang="en-US" b="1" i="0">
                        <a:solidFill>
                          <a:srgbClr val="FFFFFF"/>
                        </a:solidFill>
                        <a:effectLst/>
                        <a:latin typeface="Tw Cen MT"/>
                      </a:endParaRP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099" cap="flat" cmpd="sng" algn="ctr">
                      <a:solidFill>
                        <a:srgbClr val="FFFFFF"/>
                      </a:solidFill>
                      <a:prstDash val="solid"/>
                      <a:round/>
                      <a:headEnd type="none" w="med" len="med"/>
                      <a:tailEnd type="none" w="med" len="med"/>
                    </a:lnB>
                    <a:solidFill>
                      <a:schemeClr val="accent5"/>
                    </a:solidFill>
                  </a:tcPr>
                </a:tc>
                <a:tc>
                  <a:txBody>
                    <a:bodyPr/>
                    <a:lstStyle/>
                    <a:p>
                      <a:pPr algn="l" rtl="0" fontAlgn="base">
                        <a:lnSpc>
                          <a:spcPts val="1575"/>
                        </a:lnSpc>
                      </a:pPr>
                      <a:r>
                        <a:rPr lang="en-US" sz="1800" b="1" i="0">
                          <a:solidFill>
                            <a:srgbClr val="FFFFFF"/>
                          </a:solidFill>
                          <a:effectLst/>
                          <a:latin typeface="Tw Cen MT"/>
                        </a:rPr>
                        <a:t>Dropout Voltage</a:t>
                      </a:r>
                      <a:endParaRPr lang="en-US" b="1" i="0">
                        <a:solidFill>
                          <a:srgbClr val="FFFFFF"/>
                        </a:solidFill>
                        <a:effectLst/>
                      </a:endParaRP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099" cap="flat" cmpd="sng" algn="ctr">
                      <a:solidFill>
                        <a:srgbClr val="FFFFFF"/>
                      </a:solidFill>
                      <a:prstDash val="solid"/>
                      <a:round/>
                      <a:headEnd type="none" w="med" len="med"/>
                      <a:tailEnd type="none" w="med" len="med"/>
                    </a:lnB>
                    <a:solidFill>
                      <a:schemeClr val="accent5"/>
                    </a:solidFill>
                  </a:tcPr>
                </a:tc>
                <a:tc>
                  <a:txBody>
                    <a:bodyPr/>
                    <a:lstStyle/>
                    <a:p>
                      <a:pPr algn="l" rtl="0" fontAlgn="base">
                        <a:lnSpc>
                          <a:spcPts val="1575"/>
                        </a:lnSpc>
                      </a:pPr>
                      <a:r>
                        <a:rPr lang="en-US" sz="1800" b="1" i="0">
                          <a:solidFill>
                            <a:srgbClr val="FFFFFF"/>
                          </a:solidFill>
                          <a:effectLst/>
                          <a:latin typeface="Tw Cen MT"/>
                        </a:rPr>
                        <a:t>Output Voltage Acc.</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099" cap="flat" cmpd="sng" algn="ctr">
                      <a:solidFill>
                        <a:srgbClr val="FFFFFF"/>
                      </a:solidFill>
                      <a:prstDash val="solid"/>
                      <a:round/>
                      <a:headEnd type="none" w="med" len="med"/>
                      <a:tailEnd type="none" w="med" len="med"/>
                    </a:lnB>
                    <a:solidFill>
                      <a:schemeClr val="accent5"/>
                    </a:solidFill>
                  </a:tcPr>
                </a:tc>
                <a:tc>
                  <a:txBody>
                    <a:bodyPr/>
                    <a:lstStyle/>
                    <a:p>
                      <a:pPr algn="l" rtl="0" fontAlgn="base">
                        <a:lnSpc>
                          <a:spcPts val="1575"/>
                        </a:lnSpc>
                      </a:pPr>
                      <a:r>
                        <a:rPr lang="en-US" sz="1800" b="1" i="0">
                          <a:solidFill>
                            <a:srgbClr val="FFFFFF"/>
                          </a:solidFill>
                          <a:effectLst/>
                          <a:latin typeface="Tw Cen MT"/>
                        </a:rPr>
                        <a:t>Output Current</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099" cap="flat" cmpd="sng" algn="ctr">
                      <a:solidFill>
                        <a:srgbClr val="FFFFFF"/>
                      </a:solidFill>
                      <a:prstDash val="solid"/>
                      <a:round/>
                      <a:headEnd type="none" w="med" len="med"/>
                      <a:tailEnd type="none" w="med" len="med"/>
                    </a:lnB>
                    <a:solidFill>
                      <a:schemeClr val="accent5"/>
                    </a:solidFill>
                  </a:tcPr>
                </a:tc>
                <a:tc>
                  <a:txBody>
                    <a:bodyPr/>
                    <a:lstStyle/>
                    <a:p>
                      <a:pPr algn="l" rtl="0" fontAlgn="base">
                        <a:lnSpc>
                          <a:spcPts val="1575"/>
                        </a:lnSpc>
                      </a:pPr>
                      <a:r>
                        <a:rPr lang="en-US" sz="1800" b="1" i="0">
                          <a:solidFill>
                            <a:srgbClr val="FFFFFF"/>
                          </a:solidFill>
                          <a:effectLst/>
                          <a:latin typeface="Tw Cen MT"/>
                        </a:rPr>
                        <a:t>Max Input Voltage</a:t>
                      </a:r>
                      <a:endParaRPr lang="en-US" b="1" i="0">
                        <a:solidFill>
                          <a:srgbClr val="FFFFFF"/>
                        </a:solidFill>
                        <a:effectLst/>
                        <a:latin typeface="Tw Cen MT"/>
                      </a:endParaRP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099" cap="flat" cmpd="sng" algn="ctr">
                      <a:solidFill>
                        <a:srgbClr val="FFFFFF"/>
                      </a:solidFill>
                      <a:prstDash val="solid"/>
                      <a:round/>
                      <a:headEnd type="none" w="med" len="med"/>
                      <a:tailEnd type="none" w="med" len="med"/>
                    </a:lnB>
                    <a:solidFill>
                      <a:schemeClr val="accent5"/>
                    </a:solidFill>
                  </a:tcPr>
                </a:tc>
                <a:tc>
                  <a:txBody>
                    <a:bodyPr/>
                    <a:lstStyle/>
                    <a:p>
                      <a:pPr algn="l" rtl="0" fontAlgn="base">
                        <a:lnSpc>
                          <a:spcPts val="1575"/>
                        </a:lnSpc>
                      </a:pPr>
                      <a:r>
                        <a:rPr lang="en-US" sz="1800" b="1" i="0">
                          <a:solidFill>
                            <a:srgbClr val="FFFFFF"/>
                          </a:solidFill>
                          <a:effectLst/>
                          <a:latin typeface="Tw Cen MT"/>
                        </a:rPr>
                        <a:t>Cost</a:t>
                      </a:r>
                      <a:endParaRPr lang="en-US" b="1" i="0">
                        <a:solidFill>
                          <a:srgbClr val="FFFFFF"/>
                        </a:solidFill>
                        <a:effectLst/>
                        <a:latin typeface="Tw Cen MT"/>
                      </a:endParaRP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099" cap="flat" cmpd="sng" algn="ctr">
                      <a:solidFill>
                        <a:srgbClr val="FFFFFF"/>
                      </a:solidFill>
                      <a:prstDash val="solid"/>
                      <a:round/>
                      <a:headEnd type="none" w="med" len="med"/>
                      <a:tailEnd type="none" w="med" len="med"/>
                    </a:lnB>
                    <a:solidFill>
                      <a:schemeClr val="accent5"/>
                    </a:solidFill>
                  </a:tcPr>
                </a:tc>
                <a:extLst>
                  <a:ext uri="{0D108BD9-81ED-4DB2-BD59-A6C34878D82A}">
                    <a16:rowId xmlns:a16="http://schemas.microsoft.com/office/drawing/2014/main" val="2099841669"/>
                  </a:ext>
                </a:extLst>
              </a:tr>
              <a:tr h="697421">
                <a:tc>
                  <a:txBody>
                    <a:bodyPr/>
                    <a:lstStyle/>
                    <a:p>
                      <a:pPr algn="l" rtl="0" fontAlgn="base">
                        <a:lnSpc>
                          <a:spcPts val="1575"/>
                        </a:lnSpc>
                      </a:pPr>
                      <a:r>
                        <a:rPr lang="en-US" sz="1800" b="0" i="0">
                          <a:solidFill>
                            <a:srgbClr val="000000"/>
                          </a:solidFill>
                          <a:effectLst/>
                          <a:latin typeface="Tw Cen MT"/>
                        </a:rPr>
                        <a:t>LD1117V33</a:t>
                      </a:r>
                      <a:endParaRPr lang="en-US" b="0" i="0">
                        <a:solidFill>
                          <a:srgbClr val="000000"/>
                        </a:solidFill>
                        <a:effectLst/>
                        <a:latin typeface="Tw Cen MT"/>
                      </a:endParaRP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09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tc>
                  <a:txBody>
                    <a:bodyPr/>
                    <a:lstStyle/>
                    <a:p>
                      <a:pPr algn="l" rtl="0" fontAlgn="base">
                        <a:lnSpc>
                          <a:spcPts val="1575"/>
                        </a:lnSpc>
                      </a:pPr>
                      <a:r>
                        <a:rPr lang="en-US" sz="1800" b="0" i="0">
                          <a:solidFill>
                            <a:srgbClr val="000000"/>
                          </a:solidFill>
                          <a:effectLst/>
                          <a:latin typeface="Tw Cen MT"/>
                        </a:rPr>
                        <a:t>1.1V</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09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tc>
                  <a:txBody>
                    <a:bodyPr/>
                    <a:lstStyle/>
                    <a:p>
                      <a:pPr algn="l" rtl="0" fontAlgn="base">
                        <a:lnSpc>
                          <a:spcPts val="1575"/>
                        </a:lnSpc>
                      </a:pPr>
                      <a:r>
                        <a:rPr lang="en-US" sz="1800" b="0" i="0">
                          <a:solidFill>
                            <a:srgbClr val="000000"/>
                          </a:solidFill>
                          <a:effectLst/>
                          <a:latin typeface="Tw Cen MT"/>
                        </a:rPr>
                        <a:t>+/-1%</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09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tc>
                  <a:txBody>
                    <a:bodyPr/>
                    <a:lstStyle/>
                    <a:p>
                      <a:pPr algn="l" rtl="0" fontAlgn="base">
                        <a:lnSpc>
                          <a:spcPts val="1575"/>
                        </a:lnSpc>
                      </a:pPr>
                      <a:r>
                        <a:rPr lang="en-US" sz="1800" b="0" i="0">
                          <a:solidFill>
                            <a:srgbClr val="000000"/>
                          </a:solidFill>
                          <a:effectLst/>
                          <a:latin typeface="Tw Cen MT"/>
                        </a:rPr>
                        <a:t>800mA</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09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tc>
                  <a:txBody>
                    <a:bodyPr/>
                    <a:lstStyle/>
                    <a:p>
                      <a:pPr algn="l" rtl="0" fontAlgn="base">
                        <a:lnSpc>
                          <a:spcPts val="1575"/>
                        </a:lnSpc>
                      </a:pPr>
                      <a:r>
                        <a:rPr lang="en-US" sz="1800" b="0" i="0">
                          <a:solidFill>
                            <a:srgbClr val="000000"/>
                          </a:solidFill>
                          <a:effectLst/>
                          <a:latin typeface="Tw Cen MT"/>
                        </a:rPr>
                        <a:t>15V</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09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tc>
                  <a:txBody>
                    <a:bodyPr/>
                    <a:lstStyle/>
                    <a:p>
                      <a:pPr algn="l" rtl="0" fontAlgn="base">
                        <a:lnSpc>
                          <a:spcPts val="1575"/>
                        </a:lnSpc>
                      </a:pPr>
                      <a:r>
                        <a:rPr lang="en-US" sz="1800" b="0" i="0">
                          <a:solidFill>
                            <a:srgbClr val="000000"/>
                          </a:solidFill>
                          <a:effectLst/>
                          <a:latin typeface="Tw Cen MT"/>
                        </a:rPr>
                        <a:t>$0.60</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09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80754173"/>
                  </a:ext>
                </a:extLst>
              </a:tr>
              <a:tr h="697421">
                <a:tc>
                  <a:txBody>
                    <a:bodyPr/>
                    <a:lstStyle/>
                    <a:p>
                      <a:pPr algn="l" rtl="0" fontAlgn="base">
                        <a:lnSpc>
                          <a:spcPts val="1575"/>
                        </a:lnSpc>
                      </a:pPr>
                      <a:r>
                        <a:rPr lang="en-US" sz="1800" b="0" i="0">
                          <a:solidFill>
                            <a:srgbClr val="000000"/>
                          </a:solidFill>
                          <a:effectLst/>
                          <a:latin typeface="Tw Cen MT"/>
                        </a:rPr>
                        <a:t>HT7333​</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tx1">
                        <a:lumMod val="95000"/>
                      </a:schemeClr>
                    </a:solidFill>
                  </a:tcPr>
                </a:tc>
                <a:tc>
                  <a:txBody>
                    <a:bodyPr/>
                    <a:lstStyle/>
                    <a:p>
                      <a:pPr algn="l" rtl="0" fontAlgn="base">
                        <a:lnSpc>
                          <a:spcPts val="1575"/>
                        </a:lnSpc>
                      </a:pPr>
                      <a:r>
                        <a:rPr lang="en-US" sz="1800" b="0" i="0">
                          <a:solidFill>
                            <a:srgbClr val="000000"/>
                          </a:solidFill>
                          <a:effectLst/>
                          <a:latin typeface="Tw Cen MT"/>
                        </a:rPr>
                        <a:t>90mV</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tx1">
                        <a:lumMod val="95000"/>
                      </a:schemeClr>
                    </a:solidFill>
                  </a:tcPr>
                </a:tc>
                <a:tc>
                  <a:txBody>
                    <a:bodyPr/>
                    <a:lstStyle/>
                    <a:p>
                      <a:pPr algn="l" rtl="0" fontAlgn="base">
                        <a:lnSpc>
                          <a:spcPts val="1575"/>
                        </a:lnSpc>
                      </a:pPr>
                      <a:r>
                        <a:rPr lang="en-US" sz="1800" b="0" i="0">
                          <a:solidFill>
                            <a:srgbClr val="000000"/>
                          </a:solidFill>
                          <a:effectLst/>
                          <a:latin typeface="Tw Cen MT"/>
                        </a:rPr>
                        <a:t>+/-3%</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tx1">
                        <a:lumMod val="95000"/>
                      </a:schemeClr>
                    </a:solidFill>
                  </a:tcPr>
                </a:tc>
                <a:tc>
                  <a:txBody>
                    <a:bodyPr/>
                    <a:lstStyle/>
                    <a:p>
                      <a:pPr algn="l" rtl="0" fontAlgn="base">
                        <a:lnSpc>
                          <a:spcPts val="1575"/>
                        </a:lnSpc>
                      </a:pPr>
                      <a:r>
                        <a:rPr lang="en-US" sz="1800" b="0" i="0">
                          <a:solidFill>
                            <a:srgbClr val="000000"/>
                          </a:solidFill>
                          <a:effectLst/>
                          <a:latin typeface="Tw Cen MT"/>
                        </a:rPr>
                        <a:t>250mA</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tx1">
                        <a:lumMod val="95000"/>
                      </a:schemeClr>
                    </a:solidFill>
                  </a:tcPr>
                </a:tc>
                <a:tc>
                  <a:txBody>
                    <a:bodyPr/>
                    <a:lstStyle/>
                    <a:p>
                      <a:pPr algn="l" rtl="0" fontAlgn="base">
                        <a:lnSpc>
                          <a:spcPts val="1575"/>
                        </a:lnSpc>
                      </a:pPr>
                      <a:r>
                        <a:rPr lang="en-US" sz="1800" b="0" i="0">
                          <a:solidFill>
                            <a:srgbClr val="000000"/>
                          </a:solidFill>
                          <a:effectLst/>
                          <a:latin typeface="Tw Cen MT"/>
                        </a:rPr>
                        <a:t>12V</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tx1">
                        <a:lumMod val="95000"/>
                      </a:schemeClr>
                    </a:solidFill>
                  </a:tcPr>
                </a:tc>
                <a:tc>
                  <a:txBody>
                    <a:bodyPr/>
                    <a:lstStyle/>
                    <a:p>
                      <a:pPr algn="l" rtl="0" fontAlgn="base">
                        <a:lnSpc>
                          <a:spcPts val="1575"/>
                        </a:lnSpc>
                      </a:pPr>
                      <a:r>
                        <a:rPr lang="en-US" sz="1800" b="0" i="0">
                          <a:solidFill>
                            <a:srgbClr val="000000"/>
                          </a:solidFill>
                          <a:effectLst/>
                          <a:latin typeface="Tw Cen MT"/>
                        </a:rPr>
                        <a:t>$0.65</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2571835369"/>
                  </a:ext>
                </a:extLst>
              </a:tr>
              <a:tr h="697421">
                <a:tc>
                  <a:txBody>
                    <a:bodyPr/>
                    <a:lstStyle/>
                    <a:p>
                      <a:pPr algn="l" rtl="0" fontAlgn="base">
                        <a:lnSpc>
                          <a:spcPts val="1575"/>
                        </a:lnSpc>
                      </a:pPr>
                      <a:r>
                        <a:rPr lang="en-US" sz="1800" b="0" i="0">
                          <a:solidFill>
                            <a:srgbClr val="000000"/>
                          </a:solidFill>
                          <a:effectLst/>
                          <a:highlight>
                            <a:srgbClr val="FFFF00"/>
                          </a:highlight>
                          <a:latin typeface="Tw Cen MT"/>
                        </a:rPr>
                        <a:t>AMS1117</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tc>
                  <a:txBody>
                    <a:bodyPr/>
                    <a:lstStyle/>
                    <a:p>
                      <a:pPr algn="l" rtl="0" fontAlgn="base">
                        <a:lnSpc>
                          <a:spcPts val="1575"/>
                        </a:lnSpc>
                      </a:pPr>
                      <a:r>
                        <a:rPr lang="en-US" sz="1800" b="0" i="0">
                          <a:solidFill>
                            <a:srgbClr val="000000"/>
                          </a:solidFill>
                          <a:effectLst/>
                          <a:latin typeface="Tw Cen MT"/>
                        </a:rPr>
                        <a:t>1.2V</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tc>
                  <a:txBody>
                    <a:bodyPr/>
                    <a:lstStyle/>
                    <a:p>
                      <a:pPr algn="l" rtl="0" fontAlgn="base">
                        <a:lnSpc>
                          <a:spcPts val="1575"/>
                        </a:lnSpc>
                      </a:pPr>
                      <a:r>
                        <a:rPr lang="en-US" sz="1800" b="0" i="0">
                          <a:solidFill>
                            <a:srgbClr val="000000"/>
                          </a:solidFill>
                          <a:effectLst/>
                          <a:latin typeface="Tw Cen MT"/>
                        </a:rPr>
                        <a:t>1.5%</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tc>
                  <a:txBody>
                    <a:bodyPr/>
                    <a:lstStyle/>
                    <a:p>
                      <a:pPr algn="l" rtl="0" fontAlgn="base">
                        <a:lnSpc>
                          <a:spcPts val="1575"/>
                        </a:lnSpc>
                      </a:pPr>
                      <a:r>
                        <a:rPr lang="en-US" sz="1800" b="0" i="0">
                          <a:solidFill>
                            <a:srgbClr val="000000"/>
                          </a:solidFill>
                          <a:effectLst/>
                          <a:latin typeface="Tw Cen MT"/>
                        </a:rPr>
                        <a:t>1A</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tc>
                  <a:txBody>
                    <a:bodyPr/>
                    <a:lstStyle/>
                    <a:p>
                      <a:pPr algn="l" rtl="0" fontAlgn="base">
                        <a:lnSpc>
                          <a:spcPts val="1575"/>
                        </a:lnSpc>
                      </a:pPr>
                      <a:r>
                        <a:rPr lang="en-US" sz="1800" b="0" i="0">
                          <a:solidFill>
                            <a:srgbClr val="000000"/>
                          </a:solidFill>
                          <a:effectLst/>
                          <a:latin typeface="Tw Cen MT"/>
                        </a:rPr>
                        <a:t>18V</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tc>
                  <a:txBody>
                    <a:bodyPr/>
                    <a:lstStyle/>
                    <a:p>
                      <a:pPr algn="l" rtl="0" fontAlgn="base">
                        <a:lnSpc>
                          <a:spcPts val="1575"/>
                        </a:lnSpc>
                      </a:pPr>
                      <a:r>
                        <a:rPr lang="en-US" sz="1800" b="0" i="0">
                          <a:solidFill>
                            <a:srgbClr val="000000"/>
                          </a:solidFill>
                          <a:effectLst/>
                          <a:latin typeface="Tw Cen MT"/>
                        </a:rPr>
                        <a:t>$0.58</a:t>
                      </a:r>
                    </a:p>
                  </a:txBody>
                  <a:tcPr marL="67437" marR="67437" marT="33719" marB="337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439753835"/>
                  </a:ext>
                </a:extLst>
              </a:tr>
              <a:tr h="697421">
                <a:tc>
                  <a:txBody>
                    <a:bodyPr/>
                    <a:lstStyle/>
                    <a:p>
                      <a:pPr lvl="0" algn="l">
                        <a:lnSpc>
                          <a:spcPts val="1575"/>
                        </a:lnSpc>
                        <a:buNone/>
                      </a:pPr>
                      <a:r>
                        <a:rPr lang="en-US" sz="1800" b="0" i="0">
                          <a:solidFill>
                            <a:srgbClr val="000000"/>
                          </a:solidFill>
                          <a:effectLst/>
                          <a:highlight>
                            <a:srgbClr val="FFFF00"/>
                          </a:highlight>
                          <a:latin typeface="Tw Cen MT"/>
                        </a:rPr>
                        <a:t>LM7805</a:t>
                      </a:r>
                    </a:p>
                  </a:txBody>
                  <a:tcPr marL="67437" marR="67437" marT="33718" marB="33718">
                    <a:lnL w="9524">
                      <a:solidFill>
                        <a:srgbClr val="FFFFFF"/>
                      </a:solidFill>
                    </a:lnL>
                    <a:lnR w="9524">
                      <a:solidFill>
                        <a:srgbClr val="FFFFFF"/>
                      </a:solidFill>
                    </a:lnR>
                    <a:lnT w="9525" cap="flat" cmpd="sng" algn="ctr">
                      <a:solidFill>
                        <a:srgbClr val="FFFFFF"/>
                      </a:solidFill>
                      <a:prstDash val="solid"/>
                      <a:round/>
                      <a:headEnd type="none" w="med" len="med"/>
                      <a:tailEnd type="none" w="med" len="med"/>
                    </a:lnT>
                    <a:lnB w="9524">
                      <a:solidFill>
                        <a:srgbClr val="FFFFFF"/>
                      </a:solidFill>
                    </a:lnB>
                    <a:solidFill>
                      <a:schemeClr val="tx1">
                        <a:lumMod val="95000"/>
                      </a:schemeClr>
                    </a:solidFill>
                  </a:tcPr>
                </a:tc>
                <a:tc>
                  <a:txBody>
                    <a:bodyPr/>
                    <a:lstStyle/>
                    <a:p>
                      <a:pPr lvl="0" algn="l">
                        <a:lnSpc>
                          <a:spcPts val="1575"/>
                        </a:lnSpc>
                        <a:buNone/>
                      </a:pPr>
                      <a:r>
                        <a:rPr lang="en-US" sz="1800" b="0" i="0">
                          <a:solidFill>
                            <a:srgbClr val="000000"/>
                          </a:solidFill>
                          <a:effectLst/>
                          <a:latin typeface="Tw Cen MT"/>
                        </a:rPr>
                        <a:t>2V</a:t>
                      </a:r>
                    </a:p>
                  </a:txBody>
                  <a:tcPr marL="67437" marR="67437" marT="33718" marB="33718">
                    <a:lnL w="9524">
                      <a:solidFill>
                        <a:srgbClr val="FFFFFF"/>
                      </a:solidFill>
                    </a:lnL>
                    <a:lnR w="9524">
                      <a:solidFill>
                        <a:srgbClr val="FFFFFF"/>
                      </a:solidFill>
                    </a:lnR>
                    <a:lnT w="9525" cap="flat" cmpd="sng" algn="ctr">
                      <a:solidFill>
                        <a:srgbClr val="FFFFFF"/>
                      </a:solidFill>
                      <a:prstDash val="solid"/>
                      <a:round/>
                      <a:headEnd type="none" w="med" len="med"/>
                      <a:tailEnd type="none" w="med" len="med"/>
                    </a:lnT>
                    <a:lnB w="9524">
                      <a:solidFill>
                        <a:srgbClr val="FFFFFF"/>
                      </a:solidFill>
                    </a:lnB>
                    <a:solidFill>
                      <a:schemeClr val="tx1">
                        <a:lumMod val="95000"/>
                      </a:schemeClr>
                    </a:solidFill>
                  </a:tcPr>
                </a:tc>
                <a:tc>
                  <a:txBody>
                    <a:bodyPr/>
                    <a:lstStyle/>
                    <a:p>
                      <a:pPr lvl="0" algn="l">
                        <a:lnSpc>
                          <a:spcPts val="1575"/>
                        </a:lnSpc>
                        <a:buNone/>
                      </a:pPr>
                      <a:r>
                        <a:rPr lang="en-US" sz="1800" b="0" i="0">
                          <a:solidFill>
                            <a:srgbClr val="000000"/>
                          </a:solidFill>
                          <a:effectLst/>
                          <a:latin typeface="Tw Cen MT"/>
                        </a:rPr>
                        <a:t>+/-2%</a:t>
                      </a:r>
                    </a:p>
                  </a:txBody>
                  <a:tcPr marL="67437" marR="67437" marT="33718" marB="33718">
                    <a:lnL w="9524">
                      <a:solidFill>
                        <a:srgbClr val="FFFFFF"/>
                      </a:solidFill>
                    </a:lnL>
                    <a:lnR w="9524">
                      <a:solidFill>
                        <a:srgbClr val="FFFFFF"/>
                      </a:solidFill>
                    </a:lnR>
                    <a:lnT w="9525" cap="flat" cmpd="sng" algn="ctr">
                      <a:solidFill>
                        <a:srgbClr val="FFFFFF"/>
                      </a:solidFill>
                      <a:prstDash val="solid"/>
                      <a:round/>
                      <a:headEnd type="none" w="med" len="med"/>
                      <a:tailEnd type="none" w="med" len="med"/>
                    </a:lnT>
                    <a:lnB w="9524">
                      <a:solidFill>
                        <a:srgbClr val="FFFFFF"/>
                      </a:solidFill>
                    </a:lnB>
                    <a:solidFill>
                      <a:schemeClr val="tx1">
                        <a:lumMod val="95000"/>
                      </a:schemeClr>
                    </a:solidFill>
                  </a:tcPr>
                </a:tc>
                <a:tc>
                  <a:txBody>
                    <a:bodyPr/>
                    <a:lstStyle/>
                    <a:p>
                      <a:pPr lvl="0" algn="l">
                        <a:lnSpc>
                          <a:spcPts val="1575"/>
                        </a:lnSpc>
                        <a:buNone/>
                      </a:pPr>
                      <a:r>
                        <a:rPr lang="en-US" sz="1800" b="0" i="0">
                          <a:solidFill>
                            <a:srgbClr val="000000"/>
                          </a:solidFill>
                          <a:effectLst/>
                          <a:latin typeface="Tw Cen MT"/>
                        </a:rPr>
                        <a:t>1.5A</a:t>
                      </a:r>
                    </a:p>
                  </a:txBody>
                  <a:tcPr marL="67437" marR="67437" marT="33718" marB="33718">
                    <a:lnL w="9524">
                      <a:solidFill>
                        <a:srgbClr val="FFFFFF"/>
                      </a:solidFill>
                    </a:lnL>
                    <a:lnR w="9524">
                      <a:solidFill>
                        <a:srgbClr val="FFFFFF"/>
                      </a:solidFill>
                    </a:lnR>
                    <a:lnT w="9525" cap="flat" cmpd="sng" algn="ctr">
                      <a:solidFill>
                        <a:srgbClr val="FFFFFF"/>
                      </a:solidFill>
                      <a:prstDash val="solid"/>
                      <a:round/>
                      <a:headEnd type="none" w="med" len="med"/>
                      <a:tailEnd type="none" w="med" len="med"/>
                    </a:lnT>
                    <a:lnB w="9524">
                      <a:solidFill>
                        <a:srgbClr val="FFFFFF"/>
                      </a:solidFill>
                    </a:lnB>
                    <a:solidFill>
                      <a:schemeClr val="tx1">
                        <a:lumMod val="95000"/>
                      </a:schemeClr>
                    </a:solidFill>
                  </a:tcPr>
                </a:tc>
                <a:tc>
                  <a:txBody>
                    <a:bodyPr/>
                    <a:lstStyle/>
                    <a:p>
                      <a:pPr lvl="0" algn="l">
                        <a:lnSpc>
                          <a:spcPts val="1575"/>
                        </a:lnSpc>
                        <a:buNone/>
                      </a:pPr>
                      <a:r>
                        <a:rPr lang="en-US" sz="1800" b="0" i="0">
                          <a:solidFill>
                            <a:srgbClr val="000000"/>
                          </a:solidFill>
                          <a:effectLst/>
                          <a:latin typeface="Tw Cen MT"/>
                        </a:rPr>
                        <a:t>35V</a:t>
                      </a:r>
                    </a:p>
                  </a:txBody>
                  <a:tcPr marL="67437" marR="67437" marT="33718" marB="33718">
                    <a:lnL w="9524">
                      <a:solidFill>
                        <a:srgbClr val="FFFFFF"/>
                      </a:solidFill>
                    </a:lnL>
                    <a:lnR w="9524">
                      <a:solidFill>
                        <a:srgbClr val="FFFFFF"/>
                      </a:solidFill>
                    </a:lnR>
                    <a:lnT w="9525" cap="flat" cmpd="sng" algn="ctr">
                      <a:solidFill>
                        <a:srgbClr val="FFFFFF"/>
                      </a:solidFill>
                      <a:prstDash val="solid"/>
                      <a:round/>
                      <a:headEnd type="none" w="med" len="med"/>
                      <a:tailEnd type="none" w="med" len="med"/>
                    </a:lnT>
                    <a:lnB w="9524">
                      <a:solidFill>
                        <a:srgbClr val="FFFFFF"/>
                      </a:solidFill>
                    </a:lnB>
                    <a:solidFill>
                      <a:schemeClr val="tx1">
                        <a:lumMod val="95000"/>
                      </a:schemeClr>
                    </a:solidFill>
                  </a:tcPr>
                </a:tc>
                <a:tc>
                  <a:txBody>
                    <a:bodyPr/>
                    <a:lstStyle/>
                    <a:p>
                      <a:pPr lvl="0" algn="l">
                        <a:lnSpc>
                          <a:spcPts val="1575"/>
                        </a:lnSpc>
                        <a:buNone/>
                      </a:pPr>
                      <a:r>
                        <a:rPr lang="en-US" sz="1800" b="0" i="0">
                          <a:solidFill>
                            <a:srgbClr val="000000"/>
                          </a:solidFill>
                          <a:effectLst/>
                          <a:latin typeface="Tw Cen MT"/>
                        </a:rPr>
                        <a:t>$0.33</a:t>
                      </a:r>
                    </a:p>
                  </a:txBody>
                  <a:tcPr marL="67437" marR="67437" marT="33718" marB="33718">
                    <a:lnL w="9524">
                      <a:solidFill>
                        <a:srgbClr val="FFFFFF"/>
                      </a:solidFill>
                    </a:lnL>
                    <a:lnR w="9524">
                      <a:solidFill>
                        <a:srgbClr val="FFFFFF"/>
                      </a:solidFill>
                    </a:lnR>
                    <a:lnT w="9525" cap="flat" cmpd="sng" algn="ctr">
                      <a:solidFill>
                        <a:srgbClr val="FFFFFF"/>
                      </a:solidFill>
                      <a:prstDash val="solid"/>
                      <a:round/>
                      <a:headEnd type="none" w="med" len="med"/>
                      <a:tailEnd type="none" w="med" len="med"/>
                    </a:lnT>
                    <a:lnB w="9524">
                      <a:solidFill>
                        <a:srgbClr val="FFFFFF"/>
                      </a:solidFill>
                    </a:lnB>
                    <a:solidFill>
                      <a:schemeClr val="tx1">
                        <a:lumMod val="95000"/>
                      </a:schemeClr>
                    </a:solidFill>
                  </a:tcPr>
                </a:tc>
                <a:extLst>
                  <a:ext uri="{0D108BD9-81ED-4DB2-BD59-A6C34878D82A}">
                    <a16:rowId xmlns:a16="http://schemas.microsoft.com/office/drawing/2014/main" val="2168517319"/>
                  </a:ext>
                </a:extLst>
              </a:tr>
            </a:tbl>
          </a:graphicData>
        </a:graphic>
      </p:graphicFrame>
      <p:pic>
        <p:nvPicPr>
          <p:cNvPr id="6" name="Picture 5" descr="A person sitting in a chair&#10;&#10;AI-generated content may be incorrect.">
            <a:extLst>
              <a:ext uri="{FF2B5EF4-FFF2-40B4-BE49-F238E27FC236}">
                <a16:creationId xmlns:a16="http://schemas.microsoft.com/office/drawing/2014/main" id="{64D4C325-4356-6370-1D21-199A20738989}"/>
              </a:ext>
            </a:extLst>
          </p:cNvPr>
          <p:cNvPicPr>
            <a:picLocks noChangeAspect="1"/>
          </p:cNvPicPr>
          <p:nvPr/>
        </p:nvPicPr>
        <p:blipFill>
          <a:blip r:embed="rId5"/>
          <a:stretch>
            <a:fillRect/>
          </a:stretch>
        </p:blipFill>
        <p:spPr>
          <a:xfrm rot="5400000">
            <a:off x="9805812" y="658088"/>
            <a:ext cx="2136846" cy="1575624"/>
          </a:xfrm>
          <a:prstGeom prst="roundRect">
            <a:avLst/>
          </a:prstGeom>
        </p:spPr>
      </p:pic>
      <p:pic>
        <p:nvPicPr>
          <p:cNvPr id="4" name="Picture 3" descr="AMS1117-3.3 footprint &amp; symbol by Advanced Monolithic Systems | SnapMagic  Search">
            <a:extLst>
              <a:ext uri="{FF2B5EF4-FFF2-40B4-BE49-F238E27FC236}">
                <a16:creationId xmlns:a16="http://schemas.microsoft.com/office/drawing/2014/main" id="{BBE33FAF-2389-C73B-887F-5938304AA702}"/>
              </a:ext>
            </a:extLst>
          </p:cNvPr>
          <p:cNvPicPr>
            <a:picLocks noChangeAspect="1"/>
          </p:cNvPicPr>
          <p:nvPr/>
        </p:nvPicPr>
        <p:blipFill>
          <a:blip r:embed="rId6"/>
          <a:srcRect l="12605" t="11477" r="13697" b="14541"/>
          <a:stretch/>
        </p:blipFill>
        <p:spPr>
          <a:xfrm>
            <a:off x="6427428" y="5158617"/>
            <a:ext cx="1345511" cy="1321906"/>
          </a:xfrm>
          <a:prstGeom prst="rect">
            <a:avLst/>
          </a:prstGeom>
        </p:spPr>
      </p:pic>
      <p:pic>
        <p:nvPicPr>
          <p:cNvPr id="7" name="Picture 6" descr="LM7805: all about the voltage regulator">
            <a:extLst>
              <a:ext uri="{FF2B5EF4-FFF2-40B4-BE49-F238E27FC236}">
                <a16:creationId xmlns:a16="http://schemas.microsoft.com/office/drawing/2014/main" id="{CBDFA272-3108-BA75-0F50-488CC1D035DE}"/>
              </a:ext>
            </a:extLst>
          </p:cNvPr>
          <p:cNvPicPr>
            <a:picLocks noChangeAspect="1"/>
          </p:cNvPicPr>
          <p:nvPr/>
        </p:nvPicPr>
        <p:blipFill>
          <a:blip r:embed="rId7"/>
          <a:srcRect l="15910" t="1" r="17169" b="9585"/>
          <a:stretch/>
        </p:blipFill>
        <p:spPr>
          <a:xfrm>
            <a:off x="8983483" y="5087693"/>
            <a:ext cx="1575625" cy="1374596"/>
          </a:xfrm>
          <a:prstGeom prst="rect">
            <a:avLst/>
          </a:prstGeom>
        </p:spPr>
      </p:pic>
      <p:pic>
        <p:nvPicPr>
          <p:cNvPr id="17" name="Recorded Sound">
            <a:hlinkClick r:id="" action="ppaction://media"/>
            <a:extLst>
              <a:ext uri="{FF2B5EF4-FFF2-40B4-BE49-F238E27FC236}">
                <a16:creationId xmlns:a16="http://schemas.microsoft.com/office/drawing/2014/main" id="{37174FEF-875C-8E0E-DDD9-9151F5205E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73715" y="377477"/>
            <a:ext cx="375319" cy="375319"/>
          </a:xfrm>
          <a:prstGeom prst="rect">
            <a:avLst/>
          </a:prstGeom>
        </p:spPr>
      </p:pic>
      <p:sp>
        <p:nvSpPr>
          <p:cNvPr id="8" name="TextBox 7">
            <a:extLst>
              <a:ext uri="{FF2B5EF4-FFF2-40B4-BE49-F238E27FC236}">
                <a16:creationId xmlns:a16="http://schemas.microsoft.com/office/drawing/2014/main" id="{636398A7-12A2-77D2-3EFD-54BC77461B3F}"/>
              </a:ext>
            </a:extLst>
          </p:cNvPr>
          <p:cNvSpPr txBox="1"/>
          <p:nvPr/>
        </p:nvSpPr>
        <p:spPr>
          <a:xfrm>
            <a:off x="10149505" y="2514323"/>
            <a:ext cx="1429102" cy="369332"/>
          </a:xfrm>
          <a:prstGeom prst="rect">
            <a:avLst/>
          </a:prstGeom>
          <a:noFill/>
        </p:spPr>
        <p:txBody>
          <a:bodyPr wrap="square">
            <a:spAutoFit/>
          </a:bodyPr>
          <a:lstStyle/>
          <a:p>
            <a:pPr algn="ctr"/>
            <a:r>
              <a:rPr lang="en-US"/>
              <a:t>Eric(EE)</a:t>
            </a:r>
          </a:p>
        </p:txBody>
      </p:sp>
    </p:spTree>
    <p:extLst>
      <p:ext uri="{BB962C8B-B14F-4D97-AF65-F5344CB8AC3E}">
        <p14:creationId xmlns:p14="http://schemas.microsoft.com/office/powerpoint/2010/main" val="957155920"/>
      </p:ext>
    </p:extLst>
  </p:cSld>
  <p:clrMapOvr>
    <a:masterClrMapping/>
  </p:clrMapOvr>
  <mc:AlternateContent xmlns:mc="http://schemas.openxmlformats.org/markup-compatibility/2006" xmlns:p14="http://schemas.microsoft.com/office/powerpoint/2010/main">
    <mc:Choice Requires="p14">
      <p:transition spd="slow" p14:dur="2000" advTm="25725"/>
    </mc:Choice>
    <mc:Fallback xmlns="">
      <p:transition spd="slow" advTm="25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2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F8E12-CD09-61FA-2D3A-30F076EC55F9}"/>
              </a:ext>
            </a:extLst>
          </p:cNvPr>
          <p:cNvSpPr>
            <a:spLocks noGrp="1"/>
          </p:cNvSpPr>
          <p:nvPr>
            <p:ph type="title"/>
          </p:nvPr>
        </p:nvSpPr>
        <p:spPr>
          <a:xfrm>
            <a:off x="3938366" y="0"/>
            <a:ext cx="4080219" cy="1155561"/>
          </a:xfrm>
        </p:spPr>
        <p:txBody>
          <a:bodyPr/>
          <a:lstStyle/>
          <a:p>
            <a:pPr algn="ctr"/>
            <a:r>
              <a:rPr lang="en-US"/>
              <a:t>Relay Selection</a:t>
            </a:r>
          </a:p>
        </p:txBody>
      </p:sp>
      <p:graphicFrame>
        <p:nvGraphicFramePr>
          <p:cNvPr id="4" name="Content Placeholder 3">
            <a:extLst>
              <a:ext uri="{FF2B5EF4-FFF2-40B4-BE49-F238E27FC236}">
                <a16:creationId xmlns:a16="http://schemas.microsoft.com/office/drawing/2014/main" id="{CA3F2996-DB4F-F86D-7A90-78EFC5C3CF55}"/>
              </a:ext>
            </a:extLst>
          </p:cNvPr>
          <p:cNvGraphicFramePr>
            <a:graphicFrameLocks noGrp="1"/>
          </p:cNvGraphicFramePr>
          <p:nvPr>
            <p:ph idx="1"/>
            <p:extLst>
              <p:ext uri="{D42A27DB-BD31-4B8C-83A1-F6EECF244321}">
                <p14:modId xmlns:p14="http://schemas.microsoft.com/office/powerpoint/2010/main" val="650170694"/>
              </p:ext>
            </p:extLst>
          </p:nvPr>
        </p:nvGraphicFramePr>
        <p:xfrm>
          <a:off x="612855" y="1185706"/>
          <a:ext cx="7737326" cy="5388219"/>
        </p:xfrm>
        <a:graphic>
          <a:graphicData uri="http://schemas.openxmlformats.org/drawingml/2006/table">
            <a:tbl>
              <a:tblPr firstRow="1" firstCol="1" bandRow="1">
                <a:tableStyleId>{7DF18680-E054-41AD-8BC1-D1AEF772440D}</a:tableStyleId>
              </a:tblPr>
              <a:tblGrid>
                <a:gridCol w="1205897">
                  <a:extLst>
                    <a:ext uri="{9D8B030D-6E8A-4147-A177-3AD203B41FA5}">
                      <a16:colId xmlns:a16="http://schemas.microsoft.com/office/drawing/2014/main" val="3466479807"/>
                    </a:ext>
                  </a:extLst>
                </a:gridCol>
                <a:gridCol w="1135463">
                  <a:extLst>
                    <a:ext uri="{9D8B030D-6E8A-4147-A177-3AD203B41FA5}">
                      <a16:colId xmlns:a16="http://schemas.microsoft.com/office/drawing/2014/main" val="386919126"/>
                    </a:ext>
                  </a:extLst>
                </a:gridCol>
                <a:gridCol w="1798655">
                  <a:extLst>
                    <a:ext uri="{9D8B030D-6E8A-4147-A177-3AD203B41FA5}">
                      <a16:colId xmlns:a16="http://schemas.microsoft.com/office/drawing/2014/main" val="3497479199"/>
                    </a:ext>
                  </a:extLst>
                </a:gridCol>
                <a:gridCol w="1798655">
                  <a:extLst>
                    <a:ext uri="{9D8B030D-6E8A-4147-A177-3AD203B41FA5}">
                      <a16:colId xmlns:a16="http://schemas.microsoft.com/office/drawing/2014/main" val="567636180"/>
                    </a:ext>
                  </a:extLst>
                </a:gridCol>
                <a:gridCol w="1798656">
                  <a:extLst>
                    <a:ext uri="{9D8B030D-6E8A-4147-A177-3AD203B41FA5}">
                      <a16:colId xmlns:a16="http://schemas.microsoft.com/office/drawing/2014/main" val="637636027"/>
                    </a:ext>
                  </a:extLst>
                </a:gridCol>
              </a:tblGrid>
              <a:tr h="559085">
                <a:tc>
                  <a:txBody>
                    <a:bodyPr/>
                    <a:lstStyle/>
                    <a:p>
                      <a:pPr marL="0" marR="0">
                        <a:lnSpc>
                          <a:spcPct val="107000"/>
                        </a:lnSpc>
                        <a:spcAft>
                          <a:spcPts val="800"/>
                        </a:spcAft>
                      </a:pPr>
                      <a:r>
                        <a:rPr lang="en-US" sz="1800" kern="100">
                          <a:effectLst/>
                        </a:rPr>
                        <a:t>Type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9" marR="15079" marT="6283" marB="0"/>
                </a:tc>
                <a:tc>
                  <a:txBody>
                    <a:bodyPr/>
                    <a:lstStyle/>
                    <a:p>
                      <a:pPr marL="0" marR="0">
                        <a:lnSpc>
                          <a:spcPct val="107000"/>
                        </a:lnSpc>
                        <a:spcAft>
                          <a:spcPts val="800"/>
                        </a:spcAft>
                      </a:pPr>
                      <a:r>
                        <a:rPr lang="en-US" sz="1800" kern="100">
                          <a:effectLst/>
                        </a:rPr>
                        <a:t>Technology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9" marR="15079" marT="6283" marB="0"/>
                </a:tc>
                <a:tc>
                  <a:txBody>
                    <a:bodyPr/>
                    <a:lstStyle/>
                    <a:p>
                      <a:pPr marL="0" marR="0">
                        <a:lnSpc>
                          <a:spcPct val="107000"/>
                        </a:lnSpc>
                        <a:spcAft>
                          <a:spcPts val="800"/>
                        </a:spcAft>
                      </a:pPr>
                      <a:r>
                        <a:rPr lang="en-US" sz="1800" kern="100">
                          <a:effectLst/>
                        </a:rPr>
                        <a:t>Advantages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9" marR="15079" marT="6283" marB="0"/>
                </a:tc>
                <a:tc>
                  <a:txBody>
                    <a:bodyPr/>
                    <a:lstStyle/>
                    <a:p>
                      <a:pPr marL="0" marR="0">
                        <a:lnSpc>
                          <a:spcPct val="107000"/>
                        </a:lnSpc>
                        <a:spcAft>
                          <a:spcPts val="800"/>
                        </a:spcAft>
                      </a:pPr>
                      <a:r>
                        <a:rPr lang="en-US" sz="1800" kern="100">
                          <a:effectLst/>
                        </a:rPr>
                        <a:t>Disadvantages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9" marR="15079" marT="6283" marB="0"/>
                </a:tc>
                <a:tc>
                  <a:txBody>
                    <a:bodyPr/>
                    <a:lstStyle/>
                    <a:p>
                      <a:pPr marL="0" marR="0">
                        <a:lnSpc>
                          <a:spcPct val="107000"/>
                        </a:lnSpc>
                        <a:spcAft>
                          <a:spcPts val="800"/>
                        </a:spcAft>
                      </a:pPr>
                      <a:r>
                        <a:rPr lang="en-US" sz="1800" kern="100">
                          <a:effectLst/>
                        </a:rPr>
                        <a:t>Suitability for Safe Design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9" marR="15079" marT="6283" marB="0"/>
                </a:tc>
                <a:extLst>
                  <a:ext uri="{0D108BD9-81ED-4DB2-BD59-A6C34878D82A}">
                    <a16:rowId xmlns:a16="http://schemas.microsoft.com/office/drawing/2014/main" val="39247750"/>
                  </a:ext>
                </a:extLst>
              </a:tr>
              <a:tr h="2374159">
                <a:tc>
                  <a:txBody>
                    <a:bodyPr/>
                    <a:lstStyle/>
                    <a:p>
                      <a:pPr marL="0" marR="0">
                        <a:lnSpc>
                          <a:spcPct val="107000"/>
                        </a:lnSpc>
                        <a:spcAft>
                          <a:spcPts val="800"/>
                        </a:spcAft>
                      </a:pPr>
                      <a:r>
                        <a:rPr lang="en-US" sz="1200" kern="100">
                          <a:solidFill>
                            <a:schemeClr val="bg1"/>
                          </a:solidFill>
                          <a:effectLst/>
                          <a:highlight>
                            <a:srgbClr val="FFFF00"/>
                          </a:highlight>
                        </a:rPr>
                        <a:t>Electromechanical</a:t>
                      </a:r>
                      <a:endParaRPr lang="en-US" sz="1200" kern="100">
                        <a:solidFill>
                          <a:schemeClr val="bg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5079" marR="15079" marT="6283" marB="0"/>
                </a:tc>
                <a:tc>
                  <a:txBody>
                    <a:bodyPr/>
                    <a:lstStyle/>
                    <a:p>
                      <a:pPr marL="0" marR="0">
                        <a:lnSpc>
                          <a:spcPct val="107000"/>
                        </a:lnSpc>
                        <a:spcAft>
                          <a:spcPts val="800"/>
                        </a:spcAft>
                      </a:pPr>
                      <a:r>
                        <a:rPr lang="en-US" sz="1200" kern="100">
                          <a:effectLst/>
                        </a:rPr>
                        <a:t>Uses electrical and mechanical mechanisms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9" marR="15079" marT="6283" marB="0"/>
                </a:tc>
                <a:tc>
                  <a:txBody>
                    <a:bodyPr/>
                    <a:lstStyle/>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a:effectLst/>
                        </a:rPr>
                        <a:t>Easy integration</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a:effectLst/>
                        </a:rPr>
                        <a:t>Good thermal management</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a:effectLst/>
                        </a:rPr>
                        <a:t>Separates power between two circuits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a:effectLst/>
                        </a:rPr>
                        <a:t>High current and voltage ratings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a:effectLst/>
                        </a:rPr>
                        <a:t>Easily available in the market</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a:effectLst/>
                        </a:rPr>
                        <a:t>Cost-effective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9" marR="15079" marT="6283" marB="0"/>
                </a:tc>
                <a:tc>
                  <a:txBody>
                    <a:bodyPr/>
                    <a:lstStyle/>
                    <a:p>
                      <a:pPr marL="342900" marR="0" lvl="0" indent="-342900" fontAlgn="base">
                        <a:lnSpc>
                          <a:spcPct val="107000"/>
                        </a:lnSpc>
                        <a:buFont typeface="Symbol" panose="05050102010706020507" pitchFamily="18" charset="2"/>
                        <a:buChar char=""/>
                        <a:tabLst>
                          <a:tab pos="457200" algn="l"/>
                        </a:tabLst>
                      </a:pPr>
                      <a:r>
                        <a:rPr lang="en-US" sz="1200" kern="100">
                          <a:effectLst/>
                        </a:rPr>
                        <a:t>Slow speed</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Wear out over time because of mechanical mechanism</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Bulkier than solid state relays</a:t>
                      </a: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5079" marR="15079" marT="6283" marB="0"/>
                </a:tc>
                <a:tc>
                  <a:txBody>
                    <a:bodyPr/>
                    <a:lstStyle/>
                    <a:p>
                      <a:pPr marL="342900" marR="0" lvl="0" indent="-342900" fontAlgn="base">
                        <a:lnSpc>
                          <a:spcPct val="107000"/>
                        </a:lnSpc>
                        <a:buFont typeface="Symbol" panose="05050102010706020507" pitchFamily="18" charset="2"/>
                        <a:buChar char=""/>
                        <a:tabLst>
                          <a:tab pos="457200" algn="l"/>
                        </a:tabLst>
                      </a:pPr>
                      <a:r>
                        <a:rPr lang="en-US" sz="1200" kern="100">
                          <a:effectLst/>
                        </a:rPr>
                        <a:t>More suitable for circuit due to power isolation between two circuits</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High current and voltage ratings</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Good thermal management</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Cost-effective</a:t>
                      </a: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5079" marR="15079" marT="6283" marB="0"/>
                </a:tc>
                <a:extLst>
                  <a:ext uri="{0D108BD9-81ED-4DB2-BD59-A6C34878D82A}">
                    <a16:rowId xmlns:a16="http://schemas.microsoft.com/office/drawing/2014/main" val="3091480116"/>
                  </a:ext>
                </a:extLst>
              </a:tr>
              <a:tr h="2261754">
                <a:tc>
                  <a:txBody>
                    <a:bodyPr/>
                    <a:lstStyle/>
                    <a:p>
                      <a:pPr marL="0" marR="0">
                        <a:lnSpc>
                          <a:spcPct val="107000"/>
                        </a:lnSpc>
                        <a:spcAft>
                          <a:spcPts val="800"/>
                        </a:spcAft>
                      </a:pPr>
                      <a:r>
                        <a:rPr lang="en-US" sz="1200" kern="100">
                          <a:effectLst/>
                        </a:rPr>
                        <a:t>Solid State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9" marR="15079" marT="6283" marB="0"/>
                </a:tc>
                <a:tc>
                  <a:txBody>
                    <a:bodyPr/>
                    <a:lstStyle/>
                    <a:p>
                      <a:pPr marL="0" marR="0">
                        <a:lnSpc>
                          <a:spcPct val="107000"/>
                        </a:lnSpc>
                        <a:spcAft>
                          <a:spcPts val="800"/>
                        </a:spcAft>
                      </a:pPr>
                      <a:r>
                        <a:rPr lang="en-US" sz="1200" kern="100">
                          <a:effectLst/>
                        </a:rPr>
                        <a:t>Uses only electrical mechanisms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9" marR="15079" marT="6283" marB="0"/>
                </a:tc>
                <a:tc>
                  <a:txBody>
                    <a:bodyPr/>
                    <a:lstStyle/>
                    <a:p>
                      <a:pPr marL="342900" marR="0" lvl="0" indent="-342900" fontAlgn="base">
                        <a:lnSpc>
                          <a:spcPct val="107000"/>
                        </a:lnSpc>
                        <a:buFont typeface="Symbol" panose="05050102010706020507" pitchFamily="18" charset="2"/>
                        <a:buChar char=""/>
                        <a:tabLst>
                          <a:tab pos="457200" algn="l"/>
                        </a:tabLst>
                      </a:pPr>
                      <a:r>
                        <a:rPr lang="en-US" sz="1200" kern="100">
                          <a:effectLst/>
                        </a:rPr>
                        <a:t>Fast speed</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Robust</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Compact</a:t>
                      </a:r>
                    </a:p>
                    <a:p>
                      <a:pPr marL="0" marR="0">
                        <a:lnSpc>
                          <a:spcPct val="107000"/>
                        </a:lnSpc>
                        <a:spcAft>
                          <a:spcPts val="800"/>
                        </a:spcAft>
                      </a:pPr>
                      <a:r>
                        <a:rPr lang="en-US" sz="1200" kern="10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5079" marR="15079" marT="6283" marB="0"/>
                </a:tc>
                <a:tc>
                  <a:txBody>
                    <a:bodyPr/>
                    <a:lstStyle/>
                    <a:p>
                      <a:pPr marL="342900" marR="0" lvl="0" indent="-342900" fontAlgn="base">
                        <a:lnSpc>
                          <a:spcPct val="107000"/>
                        </a:lnSpc>
                        <a:buFont typeface="Symbol" panose="05050102010706020507" pitchFamily="18" charset="2"/>
                        <a:buChar char=""/>
                        <a:tabLst>
                          <a:tab pos="457200" algn="l"/>
                        </a:tabLst>
                      </a:pPr>
                      <a:r>
                        <a:rPr lang="en-US" sz="1200" kern="100">
                          <a:effectLst/>
                        </a:rPr>
                        <a:t>Expensive</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Limited voltage ratings</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Bad thermal management</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Can’t separate power between two circuits as well as electromechanical relays</a:t>
                      </a: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5079" marR="15079" marT="6283" marB="0"/>
                </a:tc>
                <a:tc>
                  <a:txBody>
                    <a:bodyPr/>
                    <a:lstStyle/>
                    <a:p>
                      <a:pPr marL="342900" marR="0" lvl="0" indent="-342900" fontAlgn="base">
                        <a:lnSpc>
                          <a:spcPct val="107000"/>
                        </a:lnSpc>
                        <a:buFont typeface="Symbol" panose="05050102010706020507" pitchFamily="18" charset="2"/>
                        <a:buChar char=""/>
                        <a:tabLst>
                          <a:tab pos="457200" algn="l"/>
                        </a:tabLst>
                      </a:pPr>
                      <a:r>
                        <a:rPr lang="en-US" sz="1200" kern="100">
                          <a:effectLst/>
                        </a:rPr>
                        <a:t>More suitable for circuit due to longer lifespan in storage and in use</a:t>
                      </a:r>
                      <a:br>
                        <a:rPr lang="en-US" sz="1200" kern="100">
                          <a:effectLst/>
                        </a:rPr>
                      </a:br>
                      <a:endParaRPr lang="en-US" sz="1200" kern="100">
                        <a:effectLst/>
                      </a:endParaRPr>
                    </a:p>
                    <a:p>
                      <a:pPr marL="342900" marR="0" lvl="0" indent="-342900" fontAlgn="base">
                        <a:lnSpc>
                          <a:spcPct val="107000"/>
                        </a:lnSpc>
                        <a:buFont typeface="Symbol" panose="05050102010706020507" pitchFamily="18" charset="2"/>
                        <a:buChar char=""/>
                        <a:tabLst>
                          <a:tab pos="457200" algn="l"/>
                        </a:tabLst>
                      </a:pPr>
                      <a:r>
                        <a:rPr lang="en-US" sz="1200" kern="100">
                          <a:effectLst/>
                        </a:rPr>
                        <a:t>Higher energy capacity</a:t>
                      </a: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5079" marR="15079" marT="6283" marB="0"/>
                </a:tc>
                <a:extLst>
                  <a:ext uri="{0D108BD9-81ED-4DB2-BD59-A6C34878D82A}">
                    <a16:rowId xmlns:a16="http://schemas.microsoft.com/office/drawing/2014/main" val="1978150731"/>
                  </a:ext>
                </a:extLst>
              </a:tr>
            </a:tbl>
          </a:graphicData>
        </a:graphic>
      </p:graphicFrame>
      <p:pic>
        <p:nvPicPr>
          <p:cNvPr id="5" name="Picture 4">
            <a:extLst>
              <a:ext uri="{FF2B5EF4-FFF2-40B4-BE49-F238E27FC236}">
                <a16:creationId xmlns:a16="http://schemas.microsoft.com/office/drawing/2014/main" id="{67D0475F-D982-6374-9CAD-5D83D660AD3A}"/>
              </a:ext>
            </a:extLst>
          </p:cNvPr>
          <p:cNvPicPr>
            <a:picLocks noChangeAspect="1"/>
          </p:cNvPicPr>
          <p:nvPr/>
        </p:nvPicPr>
        <p:blipFill rotWithShape="1">
          <a:blip r:embed="rId5"/>
          <a:srcRect l="7675" t="5822" r="13219" b="26857"/>
          <a:stretch/>
        </p:blipFill>
        <p:spPr bwMode="auto">
          <a:xfrm>
            <a:off x="8522772" y="4157862"/>
            <a:ext cx="1836660" cy="1544577"/>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AD603C3F-20C6-5F12-0980-B36A8DA7727A}"/>
              </a:ext>
            </a:extLst>
          </p:cNvPr>
          <p:cNvSpPr txBox="1"/>
          <p:nvPr/>
        </p:nvSpPr>
        <p:spPr>
          <a:xfrm>
            <a:off x="8522772" y="1155561"/>
            <a:ext cx="3152920" cy="2554545"/>
          </a:xfrm>
          <a:prstGeom prst="rect">
            <a:avLst/>
          </a:prstGeom>
          <a:noFill/>
        </p:spPr>
        <p:txBody>
          <a:bodyPr wrap="square">
            <a:spAutoFit/>
          </a:bodyPr>
          <a:lstStyle/>
          <a:p>
            <a:r>
              <a:rPr lang="en-US" sz="2000">
                <a:effectLst/>
                <a:ea typeface="Calibri" panose="020F0502020204030204" pitchFamily="34" charset="0"/>
                <a:cs typeface="Times New Roman" panose="02020603050405020304" pitchFamily="18" charset="0"/>
              </a:rPr>
              <a:t>For our relay selection, we </a:t>
            </a:r>
            <a:r>
              <a:rPr lang="en-US" sz="2000">
                <a:ea typeface="Calibri" panose="020F0502020204030204" pitchFamily="34" charset="0"/>
                <a:cs typeface="Times New Roman" panose="02020603050405020304" pitchFamily="18" charset="0"/>
              </a:rPr>
              <a:t>chose </a:t>
            </a:r>
            <a:r>
              <a:rPr lang="en-US" sz="2000">
                <a:effectLst/>
                <a:ea typeface="Calibri" panose="020F0502020204030204" pitchFamily="34" charset="0"/>
                <a:cs typeface="Times New Roman" panose="02020603050405020304" pitchFamily="18" charset="0"/>
              </a:rPr>
              <a:t>the electromechanical relays due to its high current and voltage ratings, thermal management, and popularity</a:t>
            </a:r>
          </a:p>
          <a:p>
            <a:endParaRPr lang="en-US" sz="2000">
              <a:ea typeface="Calibri" panose="020F0502020204030204" pitchFamily="34" charset="0"/>
              <a:cs typeface="Times New Roman" panose="02020603050405020304" pitchFamily="18" charset="0"/>
            </a:endParaRPr>
          </a:p>
          <a:p>
            <a:r>
              <a:rPr lang="en-US" sz="2000">
                <a:effectLst/>
                <a:ea typeface="Calibri" panose="020F0502020204030204" pitchFamily="34" charset="0"/>
                <a:cs typeface="Times New Roman" panose="02020603050405020304" pitchFamily="18" charset="0"/>
              </a:rPr>
              <a:t>Final Decision: </a:t>
            </a:r>
            <a:r>
              <a:rPr lang="en-US" sz="2000" err="1">
                <a:effectLst/>
                <a:ea typeface="Calibri" panose="020F0502020204030204" pitchFamily="34" charset="0"/>
                <a:cs typeface="Times New Roman" panose="02020603050405020304" pitchFamily="18" charset="0"/>
              </a:rPr>
              <a:t>Songle</a:t>
            </a:r>
            <a:r>
              <a:rPr lang="en-US" sz="2000">
                <a:effectLst/>
                <a:ea typeface="Calibri" panose="020F0502020204030204" pitchFamily="34" charset="0"/>
                <a:cs typeface="Times New Roman" panose="02020603050405020304" pitchFamily="18" charset="0"/>
              </a:rPr>
              <a:t> Relay’s SRD-05VDC-SL-C</a:t>
            </a:r>
          </a:p>
        </p:txBody>
      </p:sp>
      <p:pic>
        <p:nvPicPr>
          <p:cNvPr id="8" name="Recorded Sound">
            <a:hlinkClick r:id="" action="ppaction://media"/>
            <a:extLst>
              <a:ext uri="{FF2B5EF4-FFF2-40B4-BE49-F238E27FC236}">
                <a16:creationId xmlns:a16="http://schemas.microsoft.com/office/drawing/2014/main" id="{A8B72AD3-B3A9-9616-48FF-0F05769B5F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03727" y="6359263"/>
            <a:ext cx="291997" cy="291997"/>
          </a:xfrm>
          <a:prstGeom prst="rect">
            <a:avLst/>
          </a:prstGeom>
        </p:spPr>
      </p:pic>
      <p:pic>
        <p:nvPicPr>
          <p:cNvPr id="9" name="Picture 2">
            <a:extLst>
              <a:ext uri="{FF2B5EF4-FFF2-40B4-BE49-F238E27FC236}">
                <a16:creationId xmlns:a16="http://schemas.microsoft.com/office/drawing/2014/main" id="{5212A8D2-90F4-EB9D-1DF9-ADFE8B25BB5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7" t="700" r="700" b="21766"/>
          <a:stretch/>
        </p:blipFill>
        <p:spPr bwMode="auto">
          <a:xfrm>
            <a:off x="10532023" y="5198834"/>
            <a:ext cx="1099113" cy="1478569"/>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489A50-B2CA-A2DF-6CCF-FBED3C62CBE1}"/>
              </a:ext>
            </a:extLst>
          </p:cNvPr>
          <p:cNvSpPr txBox="1"/>
          <p:nvPr/>
        </p:nvSpPr>
        <p:spPr>
          <a:xfrm>
            <a:off x="10532023" y="4829502"/>
            <a:ext cx="1302656" cy="369332"/>
          </a:xfrm>
          <a:prstGeom prst="rect">
            <a:avLst/>
          </a:prstGeom>
          <a:noFill/>
        </p:spPr>
        <p:txBody>
          <a:bodyPr wrap="square">
            <a:spAutoFit/>
          </a:bodyPr>
          <a:lstStyle/>
          <a:p>
            <a:r>
              <a:rPr lang="en-US"/>
              <a:t>Alexis (EE)</a:t>
            </a:r>
          </a:p>
        </p:txBody>
      </p:sp>
    </p:spTree>
    <p:extLst>
      <p:ext uri="{BB962C8B-B14F-4D97-AF65-F5344CB8AC3E}">
        <p14:creationId xmlns:p14="http://schemas.microsoft.com/office/powerpoint/2010/main" val="3657695761"/>
      </p:ext>
    </p:extLst>
  </p:cSld>
  <p:clrMapOvr>
    <a:masterClrMapping/>
  </p:clrMapOvr>
  <mc:AlternateContent xmlns:mc="http://schemas.openxmlformats.org/markup-compatibility/2006" xmlns:p14="http://schemas.microsoft.com/office/powerpoint/2010/main">
    <mc:Choice Requires="p14">
      <p:transition spd="slow" p14:dur="2000" advTm="54615"/>
    </mc:Choice>
    <mc:Fallback xmlns="">
      <p:transition spd="slow" advTm="54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0A08F-D75F-69A1-1D19-8686BC798333}"/>
              </a:ext>
            </a:extLst>
          </p:cNvPr>
          <p:cNvSpPr>
            <a:spLocks noGrp="1"/>
          </p:cNvSpPr>
          <p:nvPr>
            <p:ph type="title"/>
          </p:nvPr>
        </p:nvSpPr>
        <p:spPr>
          <a:xfrm>
            <a:off x="3595749" y="327116"/>
            <a:ext cx="4682612" cy="1478570"/>
          </a:xfrm>
        </p:spPr>
        <p:txBody>
          <a:bodyPr/>
          <a:lstStyle/>
          <a:p>
            <a:pPr algn="ctr"/>
            <a:r>
              <a:rPr lang="en-US"/>
              <a:t>Buzzer Selection</a:t>
            </a:r>
          </a:p>
        </p:txBody>
      </p:sp>
      <p:sp>
        <p:nvSpPr>
          <p:cNvPr id="3" name="Content Placeholder 2">
            <a:extLst>
              <a:ext uri="{FF2B5EF4-FFF2-40B4-BE49-F238E27FC236}">
                <a16:creationId xmlns:a16="http://schemas.microsoft.com/office/drawing/2014/main" id="{EED455F2-4070-843F-A715-A8048CE54EBF}"/>
              </a:ext>
            </a:extLst>
          </p:cNvPr>
          <p:cNvSpPr>
            <a:spLocks noGrp="1"/>
          </p:cNvSpPr>
          <p:nvPr>
            <p:ph idx="1"/>
          </p:nvPr>
        </p:nvSpPr>
        <p:spPr>
          <a:xfrm>
            <a:off x="1327171" y="5048370"/>
            <a:ext cx="9905999" cy="1100731"/>
          </a:xfrm>
        </p:spPr>
        <p:txBody>
          <a:bodyPr vert="horz" lIns="91440" tIns="45720" rIns="91440" bIns="45720" rtlCol="0" anchor="t">
            <a:normAutofit/>
          </a:bodyPr>
          <a:lstStyle/>
          <a:p>
            <a:pPr marL="0" indent="0">
              <a:buNone/>
            </a:pPr>
            <a:r>
              <a:rPr lang="en-US">
                <a:latin typeface="TW Cen MT"/>
              </a:rPr>
              <a:t>Final Decision: Magnetic Buzzer</a:t>
            </a:r>
          </a:p>
        </p:txBody>
      </p:sp>
      <p:graphicFrame>
        <p:nvGraphicFramePr>
          <p:cNvPr id="4" name="Table 3">
            <a:extLst>
              <a:ext uri="{FF2B5EF4-FFF2-40B4-BE49-F238E27FC236}">
                <a16:creationId xmlns:a16="http://schemas.microsoft.com/office/drawing/2014/main" id="{F90976FD-C1BF-8D83-4695-3CEC8CE81260}"/>
              </a:ext>
            </a:extLst>
          </p:cNvPr>
          <p:cNvGraphicFramePr>
            <a:graphicFrameLocks noGrp="1"/>
          </p:cNvGraphicFramePr>
          <p:nvPr>
            <p:extLst>
              <p:ext uri="{D42A27DB-BD31-4B8C-83A1-F6EECF244321}">
                <p14:modId xmlns:p14="http://schemas.microsoft.com/office/powerpoint/2010/main" val="4160502467"/>
              </p:ext>
            </p:extLst>
          </p:nvPr>
        </p:nvGraphicFramePr>
        <p:xfrm>
          <a:off x="1327171" y="2427189"/>
          <a:ext cx="8168640" cy="2291080"/>
        </p:xfrm>
        <a:graphic>
          <a:graphicData uri="http://schemas.openxmlformats.org/drawingml/2006/table">
            <a:tbl>
              <a:tblPr firstRow="1" bandRow="1">
                <a:tableStyleId>{7DF18680-E054-41AD-8BC1-D1AEF772440D}</a:tableStyleId>
              </a:tblPr>
              <a:tblGrid>
                <a:gridCol w="1633728">
                  <a:extLst>
                    <a:ext uri="{9D8B030D-6E8A-4147-A177-3AD203B41FA5}">
                      <a16:colId xmlns:a16="http://schemas.microsoft.com/office/drawing/2014/main" val="330800329"/>
                    </a:ext>
                  </a:extLst>
                </a:gridCol>
                <a:gridCol w="1633728">
                  <a:extLst>
                    <a:ext uri="{9D8B030D-6E8A-4147-A177-3AD203B41FA5}">
                      <a16:colId xmlns:a16="http://schemas.microsoft.com/office/drawing/2014/main" val="3484205460"/>
                    </a:ext>
                  </a:extLst>
                </a:gridCol>
                <a:gridCol w="1633728">
                  <a:extLst>
                    <a:ext uri="{9D8B030D-6E8A-4147-A177-3AD203B41FA5}">
                      <a16:colId xmlns:a16="http://schemas.microsoft.com/office/drawing/2014/main" val="4009006552"/>
                    </a:ext>
                  </a:extLst>
                </a:gridCol>
                <a:gridCol w="1633728">
                  <a:extLst>
                    <a:ext uri="{9D8B030D-6E8A-4147-A177-3AD203B41FA5}">
                      <a16:colId xmlns:a16="http://schemas.microsoft.com/office/drawing/2014/main" val="83422930"/>
                    </a:ext>
                  </a:extLst>
                </a:gridCol>
                <a:gridCol w="1633728">
                  <a:extLst>
                    <a:ext uri="{9D8B030D-6E8A-4147-A177-3AD203B41FA5}">
                      <a16:colId xmlns:a16="http://schemas.microsoft.com/office/drawing/2014/main" val="713714023"/>
                    </a:ext>
                  </a:extLst>
                </a:gridCol>
              </a:tblGrid>
              <a:tr h="370840">
                <a:tc>
                  <a:txBody>
                    <a:bodyPr/>
                    <a:lstStyle/>
                    <a:p>
                      <a:pPr lvl="0">
                        <a:buNone/>
                      </a:pPr>
                      <a:r>
                        <a:rPr lang="en-US"/>
                        <a:t>Product</a:t>
                      </a:r>
                    </a:p>
                  </a:txBody>
                  <a:tcPr/>
                </a:tc>
                <a:tc>
                  <a:txBody>
                    <a:bodyPr/>
                    <a:lstStyle/>
                    <a:p>
                      <a:r>
                        <a:rPr lang="en-US"/>
                        <a:t>Frequency</a:t>
                      </a:r>
                    </a:p>
                  </a:txBody>
                  <a:tcPr/>
                </a:tc>
                <a:tc>
                  <a:txBody>
                    <a:bodyPr/>
                    <a:lstStyle/>
                    <a:p>
                      <a:r>
                        <a:rPr lang="en-US"/>
                        <a:t>Operating Voltage</a:t>
                      </a:r>
                    </a:p>
                  </a:txBody>
                  <a:tcPr/>
                </a:tc>
                <a:tc>
                  <a:txBody>
                    <a:bodyPr/>
                    <a:lstStyle/>
                    <a:p>
                      <a:r>
                        <a:rPr lang="en-US"/>
                        <a:t>Max current</a:t>
                      </a:r>
                    </a:p>
                  </a:txBody>
                  <a:tcPr/>
                </a:tc>
                <a:tc>
                  <a:txBody>
                    <a:bodyPr/>
                    <a:lstStyle/>
                    <a:p>
                      <a:r>
                        <a:rPr lang="en-US"/>
                        <a:t>Price</a:t>
                      </a:r>
                    </a:p>
                  </a:txBody>
                  <a:tcPr/>
                </a:tc>
                <a:extLst>
                  <a:ext uri="{0D108BD9-81ED-4DB2-BD59-A6C34878D82A}">
                    <a16:rowId xmlns:a16="http://schemas.microsoft.com/office/drawing/2014/main" val="3823872434"/>
                  </a:ext>
                </a:extLst>
              </a:tr>
              <a:tr h="370840">
                <a:tc>
                  <a:txBody>
                    <a:bodyPr/>
                    <a:lstStyle/>
                    <a:p>
                      <a:r>
                        <a:rPr lang="en-US"/>
                        <a:t>Electromagnetic Buzzer</a:t>
                      </a:r>
                    </a:p>
                  </a:txBody>
                  <a:tcPr/>
                </a:tc>
                <a:tc>
                  <a:txBody>
                    <a:bodyPr/>
                    <a:lstStyle/>
                    <a:p>
                      <a:r>
                        <a:rPr lang="en-US"/>
                        <a:t>2.73kHz</a:t>
                      </a:r>
                    </a:p>
                  </a:txBody>
                  <a:tcPr/>
                </a:tc>
                <a:tc>
                  <a:txBody>
                    <a:bodyPr/>
                    <a:lstStyle/>
                    <a:p>
                      <a:r>
                        <a:rPr lang="en-US"/>
                        <a:t>4-6V</a:t>
                      </a:r>
                    </a:p>
                  </a:txBody>
                  <a:tcPr/>
                </a:tc>
                <a:tc>
                  <a:txBody>
                    <a:bodyPr/>
                    <a:lstStyle/>
                    <a:p>
                      <a:r>
                        <a:rPr lang="en-US"/>
                        <a:t>60mA</a:t>
                      </a:r>
                    </a:p>
                  </a:txBody>
                  <a:tcPr/>
                </a:tc>
                <a:tc>
                  <a:txBody>
                    <a:bodyPr/>
                    <a:lstStyle/>
                    <a:p>
                      <a:r>
                        <a:rPr lang="en-US"/>
                        <a:t>$1.49</a:t>
                      </a:r>
                    </a:p>
                  </a:txBody>
                  <a:tcPr/>
                </a:tc>
                <a:extLst>
                  <a:ext uri="{0D108BD9-81ED-4DB2-BD59-A6C34878D82A}">
                    <a16:rowId xmlns:a16="http://schemas.microsoft.com/office/drawing/2014/main" val="658174204"/>
                  </a:ext>
                </a:extLst>
              </a:tr>
              <a:tr h="370840">
                <a:tc>
                  <a:txBody>
                    <a:bodyPr/>
                    <a:lstStyle/>
                    <a:p>
                      <a:r>
                        <a:rPr lang="en-US">
                          <a:highlight>
                            <a:srgbClr val="FFFF00"/>
                          </a:highlight>
                        </a:rPr>
                        <a:t>Magnetic Buzzer</a:t>
                      </a:r>
                    </a:p>
                  </a:txBody>
                  <a:tcPr/>
                </a:tc>
                <a:tc>
                  <a:txBody>
                    <a:bodyPr/>
                    <a:lstStyle/>
                    <a:p>
                      <a:r>
                        <a:rPr lang="en-US"/>
                        <a:t>2kHz</a:t>
                      </a:r>
                    </a:p>
                  </a:txBody>
                  <a:tcPr/>
                </a:tc>
                <a:tc>
                  <a:txBody>
                    <a:bodyPr/>
                    <a:lstStyle/>
                    <a:p>
                      <a:r>
                        <a:rPr lang="en-US"/>
                        <a:t>2.54-4V</a:t>
                      </a:r>
                    </a:p>
                  </a:txBody>
                  <a:tcPr/>
                </a:tc>
                <a:tc>
                  <a:txBody>
                    <a:bodyPr/>
                    <a:lstStyle/>
                    <a:p>
                      <a:r>
                        <a:rPr lang="en-US"/>
                        <a:t>25mA</a:t>
                      </a:r>
                    </a:p>
                  </a:txBody>
                  <a:tcPr/>
                </a:tc>
                <a:tc>
                  <a:txBody>
                    <a:bodyPr/>
                    <a:lstStyle/>
                    <a:p>
                      <a:r>
                        <a:rPr lang="en-US"/>
                        <a:t>$6.99(10 pk)</a:t>
                      </a:r>
                    </a:p>
                  </a:txBody>
                  <a:tcPr/>
                </a:tc>
                <a:extLst>
                  <a:ext uri="{0D108BD9-81ED-4DB2-BD59-A6C34878D82A}">
                    <a16:rowId xmlns:a16="http://schemas.microsoft.com/office/drawing/2014/main" val="1144545753"/>
                  </a:ext>
                </a:extLst>
              </a:tr>
              <a:tr h="370840">
                <a:tc>
                  <a:txBody>
                    <a:bodyPr/>
                    <a:lstStyle/>
                    <a:p>
                      <a:r>
                        <a:rPr lang="en-US"/>
                        <a:t>Piezo Buzzer</a:t>
                      </a:r>
                    </a:p>
                  </a:txBody>
                  <a:tcPr/>
                </a:tc>
                <a:tc>
                  <a:txBody>
                    <a:bodyPr/>
                    <a:lstStyle/>
                    <a:p>
                      <a:r>
                        <a:rPr lang="en-US"/>
                        <a:t>2kHz</a:t>
                      </a:r>
                    </a:p>
                  </a:txBody>
                  <a:tcPr/>
                </a:tc>
                <a:tc>
                  <a:txBody>
                    <a:bodyPr/>
                    <a:lstStyle/>
                    <a:p>
                      <a:r>
                        <a:rPr lang="en-US"/>
                        <a:t>4-8V</a:t>
                      </a:r>
                    </a:p>
                  </a:txBody>
                  <a:tcPr/>
                </a:tc>
                <a:tc>
                  <a:txBody>
                    <a:bodyPr/>
                    <a:lstStyle/>
                    <a:p>
                      <a:r>
                        <a:rPr lang="en-US"/>
                        <a:t>15mA</a:t>
                      </a:r>
                    </a:p>
                  </a:txBody>
                  <a:tcPr/>
                </a:tc>
                <a:tc>
                  <a:txBody>
                    <a:bodyPr/>
                    <a:lstStyle/>
                    <a:p>
                      <a:r>
                        <a:rPr lang="en-US"/>
                        <a:t>$0.95</a:t>
                      </a:r>
                    </a:p>
                  </a:txBody>
                  <a:tcPr/>
                </a:tc>
                <a:extLst>
                  <a:ext uri="{0D108BD9-81ED-4DB2-BD59-A6C34878D82A}">
                    <a16:rowId xmlns:a16="http://schemas.microsoft.com/office/drawing/2014/main" val="3443299858"/>
                  </a:ext>
                </a:extLst>
              </a:tr>
            </a:tbl>
          </a:graphicData>
        </a:graphic>
      </p:graphicFrame>
      <p:pic>
        <p:nvPicPr>
          <p:cNvPr id="6" name="Picture 5" descr="A person sitting in a chair&#10;&#10;AI-generated content may be incorrect.">
            <a:extLst>
              <a:ext uri="{FF2B5EF4-FFF2-40B4-BE49-F238E27FC236}">
                <a16:creationId xmlns:a16="http://schemas.microsoft.com/office/drawing/2014/main" id="{A1D0A090-3DC6-EA45-F7B3-7CE007B6600A}"/>
              </a:ext>
            </a:extLst>
          </p:cNvPr>
          <p:cNvPicPr>
            <a:picLocks noChangeAspect="1"/>
          </p:cNvPicPr>
          <p:nvPr/>
        </p:nvPicPr>
        <p:blipFill>
          <a:blip r:embed="rId5"/>
          <a:stretch>
            <a:fillRect/>
          </a:stretch>
        </p:blipFill>
        <p:spPr>
          <a:xfrm rot="5400000">
            <a:off x="9613380" y="4810923"/>
            <a:ext cx="2136846" cy="1575624"/>
          </a:xfrm>
          <a:prstGeom prst="roundRect">
            <a:avLst/>
          </a:prstGeom>
        </p:spPr>
      </p:pic>
      <p:pic>
        <p:nvPicPr>
          <p:cNvPr id="5" name="Picture 4" descr="5 Pcs) 5V Electric Magnetic Active Buzzer Continuous Beep | eBay">
            <a:extLst>
              <a:ext uri="{FF2B5EF4-FFF2-40B4-BE49-F238E27FC236}">
                <a16:creationId xmlns:a16="http://schemas.microsoft.com/office/drawing/2014/main" id="{11AF5186-9447-C15A-F273-F17F43322907}"/>
              </a:ext>
            </a:extLst>
          </p:cNvPr>
          <p:cNvPicPr>
            <a:picLocks noChangeAspect="1"/>
          </p:cNvPicPr>
          <p:nvPr/>
        </p:nvPicPr>
        <p:blipFill>
          <a:blip r:embed="rId6"/>
          <a:stretch>
            <a:fillRect/>
          </a:stretch>
        </p:blipFill>
        <p:spPr>
          <a:xfrm>
            <a:off x="5937055" y="4928036"/>
            <a:ext cx="1693507" cy="1716833"/>
          </a:xfrm>
          <a:prstGeom prst="rect">
            <a:avLst/>
          </a:prstGeom>
        </p:spPr>
      </p:pic>
      <p:pic>
        <p:nvPicPr>
          <p:cNvPr id="10" name="Recorded Sound">
            <a:hlinkClick r:id="" action="ppaction://media"/>
            <a:extLst>
              <a:ext uri="{FF2B5EF4-FFF2-40B4-BE49-F238E27FC236}">
                <a16:creationId xmlns:a16="http://schemas.microsoft.com/office/drawing/2014/main" id="{989F1A4F-89D5-E19C-528A-8ED6E62C80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64608" y="6238496"/>
            <a:ext cx="406373" cy="406373"/>
          </a:xfrm>
          <a:prstGeom prst="rect">
            <a:avLst/>
          </a:prstGeom>
        </p:spPr>
      </p:pic>
      <p:sp>
        <p:nvSpPr>
          <p:cNvPr id="7" name="TextBox 6">
            <a:extLst>
              <a:ext uri="{FF2B5EF4-FFF2-40B4-BE49-F238E27FC236}">
                <a16:creationId xmlns:a16="http://schemas.microsoft.com/office/drawing/2014/main" id="{36D383CB-B64C-7998-EEAE-1DA7CDBD9CB8}"/>
              </a:ext>
            </a:extLst>
          </p:cNvPr>
          <p:cNvSpPr txBox="1"/>
          <p:nvPr/>
        </p:nvSpPr>
        <p:spPr>
          <a:xfrm>
            <a:off x="9967252" y="4160980"/>
            <a:ext cx="1429102" cy="369332"/>
          </a:xfrm>
          <a:prstGeom prst="rect">
            <a:avLst/>
          </a:prstGeom>
          <a:noFill/>
        </p:spPr>
        <p:txBody>
          <a:bodyPr wrap="square">
            <a:spAutoFit/>
          </a:bodyPr>
          <a:lstStyle/>
          <a:p>
            <a:pPr algn="ctr"/>
            <a:r>
              <a:rPr lang="en-US"/>
              <a:t>Eric(EE)</a:t>
            </a:r>
          </a:p>
        </p:txBody>
      </p:sp>
    </p:spTree>
    <p:extLst>
      <p:ext uri="{BB962C8B-B14F-4D97-AF65-F5344CB8AC3E}">
        <p14:creationId xmlns:p14="http://schemas.microsoft.com/office/powerpoint/2010/main" val="3917567868"/>
      </p:ext>
    </p:extLst>
  </p:cSld>
  <p:clrMapOvr>
    <a:masterClrMapping/>
  </p:clrMapOvr>
  <mc:AlternateContent xmlns:mc="http://schemas.openxmlformats.org/markup-compatibility/2006" xmlns:p14="http://schemas.microsoft.com/office/powerpoint/2010/main">
    <mc:Choice Requires="p14">
      <p:transition spd="slow" p14:dur="2000" advTm="16757"/>
    </mc:Choice>
    <mc:Fallback xmlns="">
      <p:transition spd="slow" advTm="16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E5D1-75F2-4A84-4065-1904537E8ECA}"/>
              </a:ext>
            </a:extLst>
          </p:cNvPr>
          <p:cNvSpPr>
            <a:spLocks noGrp="1"/>
          </p:cNvSpPr>
          <p:nvPr>
            <p:ph type="title"/>
          </p:nvPr>
        </p:nvSpPr>
        <p:spPr>
          <a:xfrm>
            <a:off x="4460958" y="443150"/>
            <a:ext cx="3016897" cy="965387"/>
          </a:xfrm>
        </p:spPr>
        <p:txBody>
          <a:bodyPr/>
          <a:lstStyle/>
          <a:p>
            <a:pPr algn="ctr"/>
            <a:r>
              <a:rPr lang="en-US">
                <a:latin typeface="TW Cen MT"/>
              </a:rPr>
              <a:t>LED SELECTION</a:t>
            </a:r>
            <a:endParaRPr lang="en-US"/>
          </a:p>
        </p:txBody>
      </p:sp>
      <p:graphicFrame>
        <p:nvGraphicFramePr>
          <p:cNvPr id="10" name="Table 9">
            <a:extLst>
              <a:ext uri="{FF2B5EF4-FFF2-40B4-BE49-F238E27FC236}">
                <a16:creationId xmlns:a16="http://schemas.microsoft.com/office/drawing/2014/main" id="{D5BF27E9-EB70-0210-2034-C648411DA0B9}"/>
              </a:ext>
            </a:extLst>
          </p:cNvPr>
          <p:cNvGraphicFramePr>
            <a:graphicFrameLocks noGrp="1"/>
          </p:cNvGraphicFramePr>
          <p:nvPr>
            <p:extLst>
              <p:ext uri="{D42A27DB-BD31-4B8C-83A1-F6EECF244321}">
                <p14:modId xmlns:p14="http://schemas.microsoft.com/office/powerpoint/2010/main" val="2836657153"/>
              </p:ext>
            </p:extLst>
          </p:nvPr>
        </p:nvGraphicFramePr>
        <p:xfrm>
          <a:off x="995264" y="2076061"/>
          <a:ext cx="8759892" cy="2201896"/>
        </p:xfrm>
        <a:graphic>
          <a:graphicData uri="http://schemas.openxmlformats.org/drawingml/2006/table">
            <a:tbl>
              <a:tblPr bandRow="1">
                <a:tableStyleId>{5C22544A-7EE6-4342-B048-85BDC9FD1C3A}</a:tableStyleId>
              </a:tblPr>
              <a:tblGrid>
                <a:gridCol w="2189973">
                  <a:extLst>
                    <a:ext uri="{9D8B030D-6E8A-4147-A177-3AD203B41FA5}">
                      <a16:colId xmlns:a16="http://schemas.microsoft.com/office/drawing/2014/main" val="957675689"/>
                    </a:ext>
                  </a:extLst>
                </a:gridCol>
                <a:gridCol w="2189973">
                  <a:extLst>
                    <a:ext uri="{9D8B030D-6E8A-4147-A177-3AD203B41FA5}">
                      <a16:colId xmlns:a16="http://schemas.microsoft.com/office/drawing/2014/main" val="1213271435"/>
                    </a:ext>
                  </a:extLst>
                </a:gridCol>
                <a:gridCol w="2189973">
                  <a:extLst>
                    <a:ext uri="{9D8B030D-6E8A-4147-A177-3AD203B41FA5}">
                      <a16:colId xmlns:a16="http://schemas.microsoft.com/office/drawing/2014/main" val="2553149752"/>
                    </a:ext>
                  </a:extLst>
                </a:gridCol>
                <a:gridCol w="2189973">
                  <a:extLst>
                    <a:ext uri="{9D8B030D-6E8A-4147-A177-3AD203B41FA5}">
                      <a16:colId xmlns:a16="http://schemas.microsoft.com/office/drawing/2014/main" val="1490499921"/>
                    </a:ext>
                  </a:extLst>
                </a:gridCol>
              </a:tblGrid>
              <a:tr h="568231">
                <a:tc>
                  <a:txBody>
                    <a:bodyPr/>
                    <a:lstStyle/>
                    <a:p>
                      <a:pPr fontAlgn="base">
                        <a:lnSpc>
                          <a:spcPts val="2175"/>
                        </a:lnSpc>
                      </a:pPr>
                      <a:r>
                        <a:rPr lang="en-US" sz="1800" b="1">
                          <a:solidFill>
                            <a:srgbClr val="FFFFFF"/>
                          </a:solidFill>
                          <a:effectLst/>
                          <a:latin typeface="Tw Cen MT"/>
                        </a:rPr>
                        <a:t>Product</a:t>
                      </a:r>
                      <a:endParaRPr lang="en-US" b="1">
                        <a:solidFill>
                          <a:srgbClr val="FFFFFF"/>
                        </a:solidFill>
                        <a:effectLst/>
                        <a:latin typeface="Tw Cen M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336" cap="flat" cmpd="sng" algn="ctr">
                      <a:solidFill>
                        <a:srgbClr val="FFFFFF"/>
                      </a:solidFill>
                      <a:prstDash val="solid"/>
                      <a:round/>
                      <a:headEnd type="none" w="med" len="med"/>
                      <a:tailEnd type="none" w="med" len="med"/>
                    </a:lnB>
                    <a:solidFill>
                      <a:schemeClr val="accent5"/>
                    </a:solidFill>
                  </a:tcPr>
                </a:tc>
                <a:tc>
                  <a:txBody>
                    <a:bodyPr/>
                    <a:lstStyle/>
                    <a:p>
                      <a:pPr fontAlgn="base">
                        <a:lnSpc>
                          <a:spcPts val="2175"/>
                        </a:lnSpc>
                      </a:pPr>
                      <a:r>
                        <a:rPr lang="en-US" sz="1800" b="1">
                          <a:solidFill>
                            <a:srgbClr val="FFFFFF"/>
                          </a:solidFill>
                          <a:effectLst/>
                          <a:latin typeface="Tw Cen MT"/>
                        </a:rPr>
                        <a:t>Company</a:t>
                      </a:r>
                      <a:endParaRPr lang="en-US" b="1">
                        <a:solidFill>
                          <a:srgbClr val="FFFFFF"/>
                        </a:solidFill>
                        <a:effectLst/>
                        <a:latin typeface="Tw Cen M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336" cap="flat" cmpd="sng" algn="ctr">
                      <a:solidFill>
                        <a:srgbClr val="FFFFFF"/>
                      </a:solidFill>
                      <a:prstDash val="solid"/>
                      <a:round/>
                      <a:headEnd type="none" w="med" len="med"/>
                      <a:tailEnd type="none" w="med" len="med"/>
                    </a:lnB>
                    <a:solidFill>
                      <a:schemeClr val="accent5"/>
                    </a:solidFill>
                  </a:tcPr>
                </a:tc>
                <a:tc>
                  <a:txBody>
                    <a:bodyPr/>
                    <a:lstStyle/>
                    <a:p>
                      <a:pPr fontAlgn="base">
                        <a:lnSpc>
                          <a:spcPts val="2175"/>
                        </a:lnSpc>
                      </a:pPr>
                      <a:r>
                        <a:rPr lang="en-US" sz="1800" b="1">
                          <a:solidFill>
                            <a:srgbClr val="FFFFFF"/>
                          </a:solidFill>
                          <a:effectLst/>
                          <a:latin typeface="Tw Cen MT"/>
                        </a:rPr>
                        <a:t>Forward Current</a:t>
                      </a:r>
                      <a:endParaRPr lang="en-US" b="1">
                        <a:solidFill>
                          <a:srgbClr val="FFFFFF"/>
                        </a:solidFill>
                        <a:effectLst/>
                        <a:latin typeface="Tw Cen M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336" cap="flat" cmpd="sng" algn="ctr">
                      <a:solidFill>
                        <a:srgbClr val="FFFFFF"/>
                      </a:solidFill>
                      <a:prstDash val="solid"/>
                      <a:round/>
                      <a:headEnd type="none" w="med" len="med"/>
                      <a:tailEnd type="none" w="med" len="med"/>
                    </a:lnB>
                    <a:solidFill>
                      <a:schemeClr val="accent5"/>
                    </a:solidFill>
                  </a:tcPr>
                </a:tc>
                <a:tc>
                  <a:txBody>
                    <a:bodyPr/>
                    <a:lstStyle/>
                    <a:p>
                      <a:pPr fontAlgn="base">
                        <a:lnSpc>
                          <a:spcPts val="2175"/>
                        </a:lnSpc>
                      </a:pPr>
                      <a:r>
                        <a:rPr lang="en-US" sz="1800" b="1">
                          <a:solidFill>
                            <a:srgbClr val="FFFFFF"/>
                          </a:solidFill>
                          <a:effectLst/>
                          <a:latin typeface="Tw Cen MT"/>
                        </a:rPr>
                        <a:t>Price</a:t>
                      </a:r>
                      <a:endParaRPr lang="en-US" b="1">
                        <a:solidFill>
                          <a:srgbClr val="FFFFFF"/>
                        </a:solidFill>
                        <a:effectLst/>
                        <a:latin typeface="Tw Cen M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336" cap="flat" cmpd="sng" algn="ctr">
                      <a:solidFill>
                        <a:srgbClr val="FFFFFF"/>
                      </a:solidFill>
                      <a:prstDash val="solid"/>
                      <a:round/>
                      <a:headEnd type="none" w="med" len="med"/>
                      <a:tailEnd type="none" w="med" len="med"/>
                    </a:lnB>
                    <a:solidFill>
                      <a:schemeClr val="accent5"/>
                    </a:solidFill>
                  </a:tcPr>
                </a:tc>
                <a:extLst>
                  <a:ext uri="{0D108BD9-81ED-4DB2-BD59-A6C34878D82A}">
                    <a16:rowId xmlns:a16="http://schemas.microsoft.com/office/drawing/2014/main" val="1337406907"/>
                  </a:ext>
                </a:extLst>
              </a:tr>
              <a:tr h="544555">
                <a:tc>
                  <a:txBody>
                    <a:bodyPr/>
                    <a:lstStyle/>
                    <a:p>
                      <a:pPr fontAlgn="base">
                        <a:lnSpc>
                          <a:spcPts val="2175"/>
                        </a:lnSpc>
                      </a:pPr>
                      <a:r>
                        <a:rPr lang="en-US" sz="1800">
                          <a:effectLst/>
                          <a:latin typeface="Tw Cen MT"/>
                        </a:rPr>
                        <a:t>Common Anode LED</a:t>
                      </a:r>
                      <a:endParaRPr lang="en-US">
                        <a:effectLst/>
                        <a:latin typeface="Tw Cen M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336"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tc>
                  <a:txBody>
                    <a:bodyPr/>
                    <a:lstStyle/>
                    <a:p>
                      <a:pPr fontAlgn="base">
                        <a:lnSpc>
                          <a:spcPts val="2175"/>
                        </a:lnSpc>
                      </a:pPr>
                      <a:r>
                        <a:rPr lang="en-US" sz="1800">
                          <a:effectLst/>
                          <a:latin typeface="Tw Cen MT"/>
                        </a:rPr>
                        <a:t>Shenzhen Fedy Tech</a:t>
                      </a:r>
                      <a:endParaRPr lang="en-US">
                        <a:effectLst/>
                        <a:latin typeface="Tw Cen M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336"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tc>
                  <a:txBody>
                    <a:bodyPr/>
                    <a:lstStyle/>
                    <a:p>
                      <a:pPr fontAlgn="base">
                        <a:lnSpc>
                          <a:spcPts val="2175"/>
                        </a:lnSpc>
                      </a:pPr>
                      <a:r>
                        <a:rPr lang="en-US" sz="1800">
                          <a:effectLst/>
                          <a:latin typeface="Tw Cen MT"/>
                        </a:rPr>
                        <a:t>20mA</a:t>
                      </a:r>
                      <a:endParaRPr lang="en-US">
                        <a:effectLst/>
                        <a:latin typeface="Tw Cen M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336"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tc>
                  <a:txBody>
                    <a:bodyPr/>
                    <a:lstStyle/>
                    <a:p>
                      <a:pPr fontAlgn="base">
                        <a:lnSpc>
                          <a:spcPts val="2175"/>
                        </a:lnSpc>
                      </a:pPr>
                      <a:r>
                        <a:rPr lang="en-US" sz="1800">
                          <a:effectLst/>
                          <a:latin typeface="Tw Cen MT"/>
                        </a:rPr>
                        <a:t>$2.00</a:t>
                      </a:r>
                      <a:endParaRPr lang="en-US">
                        <a:effectLst/>
                        <a:latin typeface="Tw Cen M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336"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661983365"/>
                  </a:ext>
                </a:extLst>
              </a:tr>
              <a:tr h="544555">
                <a:tc>
                  <a:txBody>
                    <a:bodyPr/>
                    <a:lstStyle/>
                    <a:p>
                      <a:pPr fontAlgn="base">
                        <a:lnSpc>
                          <a:spcPts val="2175"/>
                        </a:lnSpc>
                      </a:pPr>
                      <a:r>
                        <a:rPr lang="en-US" sz="1800">
                          <a:effectLst/>
                          <a:highlight>
                            <a:srgbClr val="FFFF00"/>
                          </a:highlight>
                          <a:latin typeface="Tw Cen MT"/>
                        </a:rPr>
                        <a:t>RGB LED Module</a:t>
                      </a:r>
                      <a:endParaRPr lang="en-US">
                        <a:effectLst/>
                        <a:highlight>
                          <a:srgbClr val="FFFF00"/>
                        </a:highlight>
                        <a:latin typeface="Tw Cen M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tx1">
                        <a:lumMod val="95000"/>
                      </a:schemeClr>
                    </a:solidFill>
                  </a:tcPr>
                </a:tc>
                <a:tc>
                  <a:txBody>
                    <a:bodyPr/>
                    <a:lstStyle/>
                    <a:p>
                      <a:pPr fontAlgn="base">
                        <a:lnSpc>
                          <a:spcPts val="2175"/>
                        </a:lnSpc>
                      </a:pPr>
                      <a:r>
                        <a:rPr lang="en-US" sz="1800">
                          <a:effectLst/>
                          <a:latin typeface="Tw Cen MT"/>
                        </a:rPr>
                        <a:t>DIYables</a:t>
                      </a:r>
                      <a:endParaRPr lang="en-US" err="1">
                        <a:effectLst/>
                        <a:latin typeface="Tw Cen M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tx1">
                        <a:lumMod val="95000"/>
                      </a:schemeClr>
                    </a:solidFill>
                  </a:tcPr>
                </a:tc>
                <a:tc>
                  <a:txBody>
                    <a:bodyPr/>
                    <a:lstStyle/>
                    <a:p>
                      <a:pPr fontAlgn="base">
                        <a:lnSpc>
                          <a:spcPts val="2175"/>
                        </a:lnSpc>
                      </a:pPr>
                      <a:r>
                        <a:rPr lang="en-US" sz="1800">
                          <a:effectLst/>
                          <a:latin typeface="Tw Cen MT"/>
                        </a:rPr>
                        <a:t>20mA</a:t>
                      </a:r>
                      <a:endParaRPr lang="en-US">
                        <a:effectLst/>
                        <a:latin typeface="Tw Cen M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tx1">
                        <a:lumMod val="95000"/>
                      </a:schemeClr>
                    </a:solidFill>
                  </a:tcPr>
                </a:tc>
                <a:tc>
                  <a:txBody>
                    <a:bodyPr/>
                    <a:lstStyle/>
                    <a:p>
                      <a:pPr fontAlgn="base">
                        <a:lnSpc>
                          <a:spcPts val="2175"/>
                        </a:lnSpc>
                      </a:pPr>
                      <a:r>
                        <a:rPr lang="en-US" sz="1800">
                          <a:effectLst/>
                          <a:latin typeface="Tw Cen MT"/>
                        </a:rPr>
                        <a:t>$9.99(10 pack)</a:t>
                      </a:r>
                      <a:endParaRPr lang="en-US">
                        <a:effectLst/>
                        <a:latin typeface="Tw Cen M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00094390"/>
                  </a:ext>
                </a:extLst>
              </a:tr>
              <a:tr h="544555">
                <a:tc>
                  <a:txBody>
                    <a:bodyPr/>
                    <a:lstStyle/>
                    <a:p>
                      <a:pPr fontAlgn="base">
                        <a:lnSpc>
                          <a:spcPts val="2175"/>
                        </a:lnSpc>
                      </a:pPr>
                      <a:r>
                        <a:rPr lang="en-US" sz="1800">
                          <a:effectLst/>
                          <a:latin typeface="Tw Cen MT"/>
                        </a:rPr>
                        <a:t>Common Cathode LED</a:t>
                      </a:r>
                      <a:endParaRPr lang="en-US">
                        <a:effectLst/>
                        <a:latin typeface="Tw Cen M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tc>
                  <a:txBody>
                    <a:bodyPr/>
                    <a:lstStyle/>
                    <a:p>
                      <a:pPr fontAlgn="base">
                        <a:lnSpc>
                          <a:spcPts val="2175"/>
                        </a:lnSpc>
                      </a:pPr>
                      <a:r>
                        <a:rPr lang="en-US" sz="1800">
                          <a:effectLst/>
                          <a:latin typeface="Tw Cen MT"/>
                        </a:rPr>
                        <a:t>CHANZON</a:t>
                      </a:r>
                      <a:endParaRPr lang="en-US">
                        <a:effectLst/>
                        <a:latin typeface="Tw Cen M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tc>
                  <a:txBody>
                    <a:bodyPr/>
                    <a:lstStyle/>
                    <a:p>
                      <a:pPr fontAlgn="base">
                        <a:lnSpc>
                          <a:spcPts val="2175"/>
                        </a:lnSpc>
                      </a:pPr>
                      <a:r>
                        <a:rPr lang="en-US" sz="1800">
                          <a:effectLst/>
                          <a:latin typeface="Tw Cen MT"/>
                        </a:rPr>
                        <a:t>20mA</a:t>
                      </a:r>
                      <a:endParaRPr lang="en-US">
                        <a:effectLst/>
                        <a:latin typeface="Tw Cen M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tc>
                  <a:txBody>
                    <a:bodyPr/>
                    <a:lstStyle/>
                    <a:p>
                      <a:pPr fontAlgn="base">
                        <a:lnSpc>
                          <a:spcPts val="2175"/>
                        </a:lnSpc>
                      </a:pPr>
                      <a:r>
                        <a:rPr lang="en-US" sz="1800">
                          <a:effectLst/>
                          <a:latin typeface="Tw Cen MT"/>
                        </a:rPr>
                        <a:t>$8.99(100 pack)</a:t>
                      </a:r>
                      <a:endParaRPr lang="en-US">
                        <a:effectLst/>
                        <a:latin typeface="Tw Cen M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60565506"/>
                  </a:ext>
                </a:extLst>
              </a:tr>
            </a:tbl>
          </a:graphicData>
        </a:graphic>
      </p:graphicFrame>
      <p:pic>
        <p:nvPicPr>
          <p:cNvPr id="11" name="Picture 10" descr="DIYables RGB LED Module for Arduino, ESP32, ESP8266, Raspberry Pi">
            <a:extLst>
              <a:ext uri="{FF2B5EF4-FFF2-40B4-BE49-F238E27FC236}">
                <a16:creationId xmlns:a16="http://schemas.microsoft.com/office/drawing/2014/main" id="{FD0AF35C-FD8F-DDA4-E5A7-8D963A01611F}"/>
              </a:ext>
            </a:extLst>
          </p:cNvPr>
          <p:cNvPicPr>
            <a:picLocks noChangeAspect="1"/>
          </p:cNvPicPr>
          <p:nvPr/>
        </p:nvPicPr>
        <p:blipFill>
          <a:blip r:embed="rId5"/>
          <a:stretch>
            <a:fillRect/>
          </a:stretch>
        </p:blipFill>
        <p:spPr>
          <a:xfrm>
            <a:off x="9992212" y="2714625"/>
            <a:ext cx="2066925" cy="1428750"/>
          </a:xfrm>
          <a:prstGeom prst="rect">
            <a:avLst/>
          </a:prstGeom>
        </p:spPr>
      </p:pic>
      <p:pic>
        <p:nvPicPr>
          <p:cNvPr id="12" name="Picture 11" descr="A person sitting in a chair&#10;&#10;AI-generated content may be incorrect.">
            <a:extLst>
              <a:ext uri="{FF2B5EF4-FFF2-40B4-BE49-F238E27FC236}">
                <a16:creationId xmlns:a16="http://schemas.microsoft.com/office/drawing/2014/main" id="{AADE7A4E-4D04-E41D-068D-7D0339D694FC}"/>
              </a:ext>
            </a:extLst>
          </p:cNvPr>
          <p:cNvPicPr>
            <a:picLocks noChangeAspect="1"/>
          </p:cNvPicPr>
          <p:nvPr/>
        </p:nvPicPr>
        <p:blipFill>
          <a:blip r:embed="rId6"/>
          <a:stretch>
            <a:fillRect/>
          </a:stretch>
        </p:blipFill>
        <p:spPr>
          <a:xfrm rot="5400000">
            <a:off x="10338936" y="4998642"/>
            <a:ext cx="2136846" cy="1575624"/>
          </a:xfrm>
          <a:prstGeom prst="roundRect">
            <a:avLst/>
          </a:prstGeom>
        </p:spPr>
      </p:pic>
      <p:sp>
        <p:nvSpPr>
          <p:cNvPr id="13" name="TextBox 9">
            <a:extLst>
              <a:ext uri="{FF2B5EF4-FFF2-40B4-BE49-F238E27FC236}">
                <a16:creationId xmlns:a16="http://schemas.microsoft.com/office/drawing/2014/main" id="{95289449-9601-607F-894E-753C5C1B9221}"/>
              </a:ext>
            </a:extLst>
          </p:cNvPr>
          <p:cNvSpPr txBox="1"/>
          <p:nvPr/>
        </p:nvSpPr>
        <p:spPr>
          <a:xfrm>
            <a:off x="2185100" y="5268221"/>
            <a:ext cx="5193423"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a:latin typeface="TW Cen MT"/>
              </a:rPr>
              <a:t>Final Decision: RGB LED Module</a:t>
            </a:r>
          </a:p>
        </p:txBody>
      </p:sp>
      <p:pic>
        <p:nvPicPr>
          <p:cNvPr id="4" name="Recorded Sound">
            <a:hlinkClick r:id="" action="ppaction://media"/>
            <a:extLst>
              <a:ext uri="{FF2B5EF4-FFF2-40B4-BE49-F238E27FC236}">
                <a16:creationId xmlns:a16="http://schemas.microsoft.com/office/drawing/2014/main" id="{68F25916-8CF4-3B3F-E32B-42CC7E0756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22408" y="6327539"/>
            <a:ext cx="357167" cy="357167"/>
          </a:xfrm>
          <a:prstGeom prst="rect">
            <a:avLst/>
          </a:prstGeom>
        </p:spPr>
      </p:pic>
      <p:sp>
        <p:nvSpPr>
          <p:cNvPr id="3" name="TextBox 2">
            <a:extLst>
              <a:ext uri="{FF2B5EF4-FFF2-40B4-BE49-F238E27FC236}">
                <a16:creationId xmlns:a16="http://schemas.microsoft.com/office/drawing/2014/main" id="{61BF5221-F29A-BA1B-3DD4-941CF6D29936}"/>
              </a:ext>
            </a:extLst>
          </p:cNvPr>
          <p:cNvSpPr txBox="1"/>
          <p:nvPr/>
        </p:nvSpPr>
        <p:spPr>
          <a:xfrm>
            <a:off x="10619547" y="4251504"/>
            <a:ext cx="1429102" cy="369332"/>
          </a:xfrm>
          <a:prstGeom prst="rect">
            <a:avLst/>
          </a:prstGeom>
          <a:noFill/>
        </p:spPr>
        <p:txBody>
          <a:bodyPr wrap="square">
            <a:spAutoFit/>
          </a:bodyPr>
          <a:lstStyle/>
          <a:p>
            <a:pPr algn="ctr"/>
            <a:r>
              <a:rPr lang="en-US"/>
              <a:t>Eric(EE)</a:t>
            </a:r>
          </a:p>
        </p:txBody>
      </p:sp>
    </p:spTree>
    <p:extLst>
      <p:ext uri="{BB962C8B-B14F-4D97-AF65-F5344CB8AC3E}">
        <p14:creationId xmlns:p14="http://schemas.microsoft.com/office/powerpoint/2010/main" val="3141466323"/>
      </p:ext>
    </p:extLst>
  </p:cSld>
  <p:clrMapOvr>
    <a:masterClrMapping/>
  </p:clrMapOvr>
  <mc:AlternateContent xmlns:mc="http://schemas.openxmlformats.org/markup-compatibility/2006" xmlns:p14="http://schemas.microsoft.com/office/powerpoint/2010/main">
    <mc:Choice Requires="p14">
      <p:transition spd="slow" p14:dur="2000" advTm="19108"/>
    </mc:Choice>
    <mc:Fallback xmlns="">
      <p:transition spd="slow" advTm="19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41303-8885-088D-0E96-899C2A9DE2AD}"/>
              </a:ext>
            </a:extLst>
          </p:cNvPr>
          <p:cNvSpPr>
            <a:spLocks noGrp="1"/>
          </p:cNvSpPr>
          <p:nvPr>
            <p:ph type="title"/>
          </p:nvPr>
        </p:nvSpPr>
        <p:spPr>
          <a:xfrm>
            <a:off x="1175006" y="137160"/>
            <a:ext cx="9905998" cy="1478570"/>
          </a:xfrm>
        </p:spPr>
        <p:txBody>
          <a:bodyPr/>
          <a:lstStyle/>
          <a:p>
            <a:pPr algn="ctr"/>
            <a:r>
              <a:rPr lang="en-US"/>
              <a:t>Website Technology Selection</a:t>
            </a:r>
          </a:p>
        </p:txBody>
      </p:sp>
      <p:graphicFrame>
        <p:nvGraphicFramePr>
          <p:cNvPr id="4" name="Content Placeholder 3">
            <a:extLst>
              <a:ext uri="{FF2B5EF4-FFF2-40B4-BE49-F238E27FC236}">
                <a16:creationId xmlns:a16="http://schemas.microsoft.com/office/drawing/2014/main" id="{566C11C5-2253-8636-49CE-F8C4DE819301}"/>
              </a:ext>
            </a:extLst>
          </p:cNvPr>
          <p:cNvGraphicFramePr>
            <a:graphicFrameLocks noGrp="1"/>
          </p:cNvGraphicFramePr>
          <p:nvPr>
            <p:ph idx="1"/>
            <p:extLst>
              <p:ext uri="{D42A27DB-BD31-4B8C-83A1-F6EECF244321}">
                <p14:modId xmlns:p14="http://schemas.microsoft.com/office/powerpoint/2010/main" val="3456245743"/>
              </p:ext>
            </p:extLst>
          </p:nvPr>
        </p:nvGraphicFramePr>
        <p:xfrm>
          <a:off x="2687478" y="1838480"/>
          <a:ext cx="6813867" cy="1752600"/>
        </p:xfrm>
        <a:graphic>
          <a:graphicData uri="http://schemas.openxmlformats.org/drawingml/2006/table">
            <a:tbl>
              <a:tblPr firstRow="1" bandRow="1">
                <a:tableStyleId>{7DF18680-E054-41AD-8BC1-D1AEF772440D}</a:tableStyleId>
              </a:tblPr>
              <a:tblGrid>
                <a:gridCol w="2836227">
                  <a:extLst>
                    <a:ext uri="{9D8B030D-6E8A-4147-A177-3AD203B41FA5}">
                      <a16:colId xmlns:a16="http://schemas.microsoft.com/office/drawing/2014/main" val="3810992703"/>
                    </a:ext>
                  </a:extLst>
                </a:gridCol>
                <a:gridCol w="2459736">
                  <a:extLst>
                    <a:ext uri="{9D8B030D-6E8A-4147-A177-3AD203B41FA5}">
                      <a16:colId xmlns:a16="http://schemas.microsoft.com/office/drawing/2014/main" val="1195810342"/>
                    </a:ext>
                  </a:extLst>
                </a:gridCol>
                <a:gridCol w="1517904">
                  <a:extLst>
                    <a:ext uri="{9D8B030D-6E8A-4147-A177-3AD203B41FA5}">
                      <a16:colId xmlns:a16="http://schemas.microsoft.com/office/drawing/2014/main" val="3761492617"/>
                    </a:ext>
                  </a:extLst>
                </a:gridCol>
              </a:tblGrid>
              <a:tr h="370840">
                <a:tc>
                  <a:txBody>
                    <a:bodyPr/>
                    <a:lstStyle/>
                    <a:p>
                      <a:r>
                        <a:rPr lang="en-US"/>
                        <a:t>Technology</a:t>
                      </a:r>
                    </a:p>
                  </a:txBody>
                  <a:tcPr/>
                </a:tc>
                <a:tc>
                  <a:txBody>
                    <a:bodyPr/>
                    <a:lstStyle/>
                    <a:p>
                      <a:r>
                        <a:rPr lang="en-US"/>
                        <a:t>Purpose</a:t>
                      </a:r>
                    </a:p>
                  </a:txBody>
                  <a:tcPr/>
                </a:tc>
                <a:tc>
                  <a:txBody>
                    <a:bodyPr/>
                    <a:lstStyle/>
                    <a:p>
                      <a:r>
                        <a:rPr lang="en-US"/>
                        <a:t>Language</a:t>
                      </a:r>
                    </a:p>
                  </a:txBody>
                  <a:tcPr/>
                </a:tc>
                <a:extLst>
                  <a:ext uri="{0D108BD9-81ED-4DB2-BD59-A6C34878D82A}">
                    <a16:rowId xmlns:a16="http://schemas.microsoft.com/office/drawing/2014/main" val="711784212"/>
                  </a:ext>
                </a:extLst>
              </a:tr>
              <a:tr h="370840">
                <a:tc>
                  <a:txBody>
                    <a:bodyPr/>
                    <a:lstStyle/>
                    <a:p>
                      <a:r>
                        <a:rPr lang="en-US"/>
                        <a:t>ESP32 WebServer (ESP-IDF or Arduino Core)</a:t>
                      </a:r>
                    </a:p>
                  </a:txBody>
                  <a:tcPr/>
                </a:tc>
                <a:tc>
                  <a:txBody>
                    <a:bodyPr/>
                    <a:lstStyle/>
                    <a:p>
                      <a:r>
                        <a:rPr lang="en-US"/>
                        <a:t>Performance and asynchronous processing</a:t>
                      </a:r>
                    </a:p>
                  </a:txBody>
                  <a:tcPr/>
                </a:tc>
                <a:tc>
                  <a:txBody>
                    <a:bodyPr/>
                    <a:lstStyle/>
                    <a:p>
                      <a:r>
                        <a:rPr lang="en-US"/>
                        <a:t>C++</a:t>
                      </a:r>
                    </a:p>
                  </a:txBody>
                  <a:tcPr/>
                </a:tc>
                <a:extLst>
                  <a:ext uri="{0D108BD9-81ED-4DB2-BD59-A6C34878D82A}">
                    <a16:rowId xmlns:a16="http://schemas.microsoft.com/office/drawing/2014/main" val="4203785135"/>
                  </a:ext>
                </a:extLst>
              </a:tr>
              <a:tr h="370840">
                <a:tc>
                  <a:txBody>
                    <a:bodyPr/>
                    <a:lstStyle/>
                    <a:p>
                      <a:r>
                        <a:rPr lang="en-US">
                          <a:highlight>
                            <a:srgbClr val="FFFF00"/>
                          </a:highlight>
                        </a:rPr>
                        <a:t>ESP32AsyncWebServer</a:t>
                      </a:r>
                    </a:p>
                  </a:txBody>
                  <a:tcPr/>
                </a:tc>
                <a:tc>
                  <a:txBody>
                    <a:bodyPr/>
                    <a:lstStyle/>
                    <a:p>
                      <a:r>
                        <a:rPr lang="en-US"/>
                        <a:t>Simplicity</a:t>
                      </a:r>
                    </a:p>
                  </a:txBody>
                  <a:tcPr/>
                </a:tc>
                <a:tc>
                  <a:txBody>
                    <a:bodyPr/>
                    <a:lstStyle/>
                    <a:p>
                      <a:r>
                        <a:rPr lang="en-US"/>
                        <a:t>C++</a:t>
                      </a:r>
                    </a:p>
                  </a:txBody>
                  <a:tcPr/>
                </a:tc>
                <a:extLst>
                  <a:ext uri="{0D108BD9-81ED-4DB2-BD59-A6C34878D82A}">
                    <a16:rowId xmlns:a16="http://schemas.microsoft.com/office/drawing/2014/main" val="4233746226"/>
                  </a:ext>
                </a:extLst>
              </a:tr>
              <a:tr h="370840">
                <a:tc>
                  <a:txBody>
                    <a:bodyPr/>
                    <a:lstStyle/>
                    <a:p>
                      <a:r>
                        <a:rPr lang="en-US"/>
                        <a:t>MicroPython with uasyncio</a:t>
                      </a:r>
                    </a:p>
                  </a:txBody>
                  <a:tcPr/>
                </a:tc>
                <a:tc>
                  <a:txBody>
                    <a:bodyPr/>
                    <a:lstStyle/>
                    <a:p>
                      <a:r>
                        <a:rPr lang="en-US"/>
                        <a:t>Python Development</a:t>
                      </a:r>
                    </a:p>
                  </a:txBody>
                  <a:tcPr/>
                </a:tc>
                <a:tc>
                  <a:txBody>
                    <a:bodyPr/>
                    <a:lstStyle/>
                    <a:p>
                      <a:r>
                        <a:rPr lang="en-US"/>
                        <a:t>Python</a:t>
                      </a:r>
                    </a:p>
                  </a:txBody>
                  <a:tcPr/>
                </a:tc>
                <a:extLst>
                  <a:ext uri="{0D108BD9-81ED-4DB2-BD59-A6C34878D82A}">
                    <a16:rowId xmlns:a16="http://schemas.microsoft.com/office/drawing/2014/main" val="389749243"/>
                  </a:ext>
                </a:extLst>
              </a:tr>
            </a:tbl>
          </a:graphicData>
        </a:graphic>
      </p:graphicFrame>
      <p:pic>
        <p:nvPicPr>
          <p:cNvPr id="5" name="Picture 4">
            <a:extLst>
              <a:ext uri="{FF2B5EF4-FFF2-40B4-BE49-F238E27FC236}">
                <a16:creationId xmlns:a16="http://schemas.microsoft.com/office/drawing/2014/main" id="{2744E1AD-AADA-8AB2-D550-971E474CD562}"/>
              </a:ext>
            </a:extLst>
          </p:cNvPr>
          <p:cNvPicPr>
            <a:picLocks noChangeAspect="1"/>
          </p:cNvPicPr>
          <p:nvPr/>
        </p:nvPicPr>
        <p:blipFill>
          <a:blip r:embed="rId5"/>
          <a:stretch>
            <a:fillRect/>
          </a:stretch>
        </p:blipFill>
        <p:spPr>
          <a:xfrm>
            <a:off x="10070771" y="4828032"/>
            <a:ext cx="1953280" cy="1892808"/>
          </a:xfrm>
          <a:prstGeom prst="roundRect">
            <a:avLst/>
          </a:prstGeom>
        </p:spPr>
      </p:pic>
      <p:sp>
        <p:nvSpPr>
          <p:cNvPr id="6" name="TextBox 5">
            <a:extLst>
              <a:ext uri="{FF2B5EF4-FFF2-40B4-BE49-F238E27FC236}">
                <a16:creationId xmlns:a16="http://schemas.microsoft.com/office/drawing/2014/main" id="{B6D0CF79-6CFE-4F36-A84C-F4E4D1E49AE8}"/>
              </a:ext>
            </a:extLst>
          </p:cNvPr>
          <p:cNvSpPr txBox="1"/>
          <p:nvPr/>
        </p:nvSpPr>
        <p:spPr>
          <a:xfrm>
            <a:off x="2555683" y="3868900"/>
            <a:ext cx="7077456" cy="1631216"/>
          </a:xfrm>
          <a:prstGeom prst="rect">
            <a:avLst/>
          </a:prstGeom>
          <a:noFill/>
        </p:spPr>
        <p:txBody>
          <a:bodyPr wrap="square" rtlCol="0">
            <a:spAutoFit/>
          </a:bodyPr>
          <a:lstStyle/>
          <a:p>
            <a:r>
              <a:rPr lang="en-US" sz="2000"/>
              <a:t>We decided to go with the ESP32AsyncWebServer because of the many libraries that work with the ESP32 that make it easier to setup IoT dashboards and real-time applications. Since the website currently only asks for an email to input for the safe owner to receive notifications.</a:t>
            </a:r>
          </a:p>
        </p:txBody>
      </p:sp>
      <p:pic>
        <p:nvPicPr>
          <p:cNvPr id="13" name="Audio 12">
            <a:hlinkClick r:id="" action="ppaction://media"/>
            <a:extLst>
              <a:ext uri="{FF2B5EF4-FFF2-40B4-BE49-F238E27FC236}">
                <a16:creationId xmlns:a16="http://schemas.microsoft.com/office/drawing/2014/main" id="{A7CE7CEA-56C9-427F-0E75-E03D6D33E21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9197275" y="5869448"/>
            <a:ext cx="1127760" cy="1127760"/>
          </a:xfrm>
          <a:prstGeom prst="ellipse">
            <a:avLst/>
          </a:prstGeom>
        </p:spPr>
      </p:pic>
      <p:sp>
        <p:nvSpPr>
          <p:cNvPr id="3" name="TextBox 2">
            <a:extLst>
              <a:ext uri="{FF2B5EF4-FFF2-40B4-BE49-F238E27FC236}">
                <a16:creationId xmlns:a16="http://schemas.microsoft.com/office/drawing/2014/main" id="{68E4D3A8-AB68-C178-C06A-E8EA730EBDA2}"/>
              </a:ext>
            </a:extLst>
          </p:cNvPr>
          <p:cNvSpPr txBox="1"/>
          <p:nvPr/>
        </p:nvSpPr>
        <p:spPr>
          <a:xfrm>
            <a:off x="10487025" y="4458700"/>
            <a:ext cx="1537026" cy="369332"/>
          </a:xfrm>
          <a:prstGeom prst="rect">
            <a:avLst/>
          </a:prstGeom>
          <a:noFill/>
        </p:spPr>
        <p:txBody>
          <a:bodyPr wrap="square" rtlCol="0">
            <a:spAutoFit/>
          </a:bodyPr>
          <a:lstStyle/>
          <a:p>
            <a:r>
              <a:rPr lang="en-US"/>
              <a:t>Nick (</a:t>
            </a:r>
            <a:r>
              <a:rPr lang="en-US" err="1"/>
              <a:t>CpE</a:t>
            </a:r>
            <a:r>
              <a:rPr lang="en-US"/>
              <a:t>)</a:t>
            </a:r>
          </a:p>
        </p:txBody>
      </p:sp>
    </p:spTree>
    <p:extLst>
      <p:ext uri="{BB962C8B-B14F-4D97-AF65-F5344CB8AC3E}">
        <p14:creationId xmlns:p14="http://schemas.microsoft.com/office/powerpoint/2010/main" val="3572490548"/>
      </p:ext>
    </p:extLst>
  </p:cSld>
  <p:clrMapOvr>
    <a:masterClrMapping/>
  </p:clrMapOvr>
  <mc:AlternateContent xmlns:mc="http://schemas.openxmlformats.org/markup-compatibility/2006" xmlns:p14="http://schemas.microsoft.com/office/powerpoint/2010/main">
    <mc:Choice Requires="p14">
      <p:transition spd="slow" p14:dur="2000" advTm="55347"/>
    </mc:Choice>
    <mc:Fallback xmlns="">
      <p:transition spd="slow" advTm="55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A0100-B6CC-321E-1B40-3B0066BFB754}"/>
              </a:ext>
            </a:extLst>
          </p:cNvPr>
          <p:cNvSpPr>
            <a:spLocks noGrp="1"/>
          </p:cNvSpPr>
          <p:nvPr>
            <p:ph type="title"/>
          </p:nvPr>
        </p:nvSpPr>
        <p:spPr>
          <a:xfrm>
            <a:off x="1711893" y="0"/>
            <a:ext cx="8768214" cy="1129222"/>
          </a:xfrm>
        </p:spPr>
        <p:txBody>
          <a:bodyPr vert="horz" lIns="91440" tIns="45720" rIns="91440" bIns="45720" rtlCol="0" anchor="b">
            <a:normAutofit/>
          </a:bodyPr>
          <a:lstStyle/>
          <a:p>
            <a:pPr algn="ctr"/>
            <a:r>
              <a:rPr lang="en-US">
                <a:solidFill>
                  <a:srgbClr val="FFFFFF"/>
                </a:solidFill>
              </a:rPr>
              <a:t>Email Protocol and Library Selection</a:t>
            </a:r>
          </a:p>
        </p:txBody>
      </p:sp>
      <p:graphicFrame>
        <p:nvGraphicFramePr>
          <p:cNvPr id="4" name="Content Placeholder 3">
            <a:extLst>
              <a:ext uri="{FF2B5EF4-FFF2-40B4-BE49-F238E27FC236}">
                <a16:creationId xmlns:a16="http://schemas.microsoft.com/office/drawing/2014/main" id="{FC0C7C34-6F21-9D85-1F3F-94CC93C29849}"/>
              </a:ext>
            </a:extLst>
          </p:cNvPr>
          <p:cNvGraphicFramePr>
            <a:graphicFrameLocks noGrp="1"/>
          </p:cNvGraphicFramePr>
          <p:nvPr>
            <p:ph idx="1"/>
            <p:extLst>
              <p:ext uri="{D42A27DB-BD31-4B8C-83A1-F6EECF244321}">
                <p14:modId xmlns:p14="http://schemas.microsoft.com/office/powerpoint/2010/main" val="2380599463"/>
              </p:ext>
            </p:extLst>
          </p:nvPr>
        </p:nvGraphicFramePr>
        <p:xfrm>
          <a:off x="1227299" y="1407915"/>
          <a:ext cx="6045286" cy="4728601"/>
        </p:xfrm>
        <a:graphic>
          <a:graphicData uri="http://schemas.openxmlformats.org/drawingml/2006/table">
            <a:tbl>
              <a:tblPr firstRow="1" firstCol="1" bandRow="1">
                <a:tableStyleId>{7DF18680-E054-41AD-8BC1-D1AEF772440D}</a:tableStyleId>
              </a:tblPr>
              <a:tblGrid>
                <a:gridCol w="1346448">
                  <a:extLst>
                    <a:ext uri="{9D8B030D-6E8A-4147-A177-3AD203B41FA5}">
                      <a16:colId xmlns:a16="http://schemas.microsoft.com/office/drawing/2014/main" val="3343461510"/>
                    </a:ext>
                  </a:extLst>
                </a:gridCol>
                <a:gridCol w="1452134">
                  <a:extLst>
                    <a:ext uri="{9D8B030D-6E8A-4147-A177-3AD203B41FA5}">
                      <a16:colId xmlns:a16="http://schemas.microsoft.com/office/drawing/2014/main" val="3395086458"/>
                    </a:ext>
                  </a:extLst>
                </a:gridCol>
                <a:gridCol w="1408678">
                  <a:extLst>
                    <a:ext uri="{9D8B030D-6E8A-4147-A177-3AD203B41FA5}">
                      <a16:colId xmlns:a16="http://schemas.microsoft.com/office/drawing/2014/main" val="888255782"/>
                    </a:ext>
                  </a:extLst>
                </a:gridCol>
                <a:gridCol w="1838026">
                  <a:extLst>
                    <a:ext uri="{9D8B030D-6E8A-4147-A177-3AD203B41FA5}">
                      <a16:colId xmlns:a16="http://schemas.microsoft.com/office/drawing/2014/main" val="3562663437"/>
                    </a:ext>
                  </a:extLst>
                </a:gridCol>
              </a:tblGrid>
              <a:tr h="280762">
                <a:tc>
                  <a:txBody>
                    <a:bodyPr/>
                    <a:lstStyle/>
                    <a:p>
                      <a:pPr marL="0" marR="0" algn="ctr" fontAlgn="t">
                        <a:lnSpc>
                          <a:spcPct val="115000"/>
                        </a:lnSpc>
                      </a:pPr>
                      <a:r>
                        <a:rPr lang="en-US" sz="1400" b="1" u="none" strike="noStrike">
                          <a:solidFill>
                            <a:schemeClr val="tx1"/>
                          </a:solidFill>
                          <a:effectLst/>
                        </a:rPr>
                        <a:t>Email Protocol</a:t>
                      </a:r>
                      <a:endParaRPr lang="en-US" sz="2400" b="0" i="0" u="none" strike="noStrike">
                        <a:solidFill>
                          <a:schemeClr val="tx1"/>
                        </a:solidFill>
                        <a:effectLst/>
                        <a:latin typeface="Arial" panose="020B0604020202020204" pitchFamily="34" charset="0"/>
                      </a:endParaRPr>
                    </a:p>
                  </a:txBody>
                  <a:tcPr marL="75092" marR="75092" marT="10429" marB="0"/>
                </a:tc>
                <a:tc>
                  <a:txBody>
                    <a:bodyPr/>
                    <a:lstStyle/>
                    <a:p>
                      <a:pPr marL="0" marR="0" algn="ctr" fontAlgn="t">
                        <a:lnSpc>
                          <a:spcPct val="115000"/>
                        </a:lnSpc>
                      </a:pPr>
                      <a:r>
                        <a:rPr lang="en-US" sz="1400" b="1" u="none" strike="noStrike">
                          <a:solidFill>
                            <a:schemeClr val="tx1"/>
                          </a:solidFill>
                          <a:effectLst/>
                        </a:rPr>
                        <a:t>Purpose</a:t>
                      </a:r>
                      <a:endParaRPr lang="en-US" sz="2400" b="0" i="0" u="none" strike="noStrike">
                        <a:solidFill>
                          <a:schemeClr val="tx1"/>
                        </a:solidFill>
                        <a:effectLst/>
                        <a:latin typeface="Arial" panose="020B0604020202020204" pitchFamily="34" charset="0"/>
                      </a:endParaRPr>
                    </a:p>
                  </a:txBody>
                  <a:tcPr marL="75092" marR="75092" marT="10429" marB="0"/>
                </a:tc>
                <a:tc>
                  <a:txBody>
                    <a:bodyPr/>
                    <a:lstStyle/>
                    <a:p>
                      <a:pPr marL="0" marR="0" algn="ctr" fontAlgn="t">
                        <a:lnSpc>
                          <a:spcPct val="115000"/>
                        </a:lnSpc>
                      </a:pPr>
                      <a:r>
                        <a:rPr lang="en-US" sz="1400" b="1" u="none" strike="noStrike">
                          <a:solidFill>
                            <a:schemeClr val="tx1"/>
                          </a:solidFill>
                          <a:effectLst/>
                        </a:rPr>
                        <a:t>Storage method</a:t>
                      </a:r>
                      <a:endParaRPr lang="en-US" sz="2400" b="0" i="0" u="none" strike="noStrike">
                        <a:solidFill>
                          <a:schemeClr val="tx1"/>
                        </a:solidFill>
                        <a:effectLst/>
                        <a:latin typeface="Arial" panose="020B0604020202020204" pitchFamily="34" charset="0"/>
                      </a:endParaRPr>
                    </a:p>
                  </a:txBody>
                  <a:tcPr marL="75092" marR="75092" marT="10429" marB="0"/>
                </a:tc>
                <a:tc>
                  <a:txBody>
                    <a:bodyPr/>
                    <a:lstStyle/>
                    <a:p>
                      <a:pPr marL="0" marR="0" algn="ctr" fontAlgn="t">
                        <a:lnSpc>
                          <a:spcPct val="115000"/>
                        </a:lnSpc>
                      </a:pPr>
                      <a:r>
                        <a:rPr lang="en-US" sz="1400" b="1" u="none" strike="noStrike">
                          <a:solidFill>
                            <a:schemeClr val="tx1"/>
                          </a:solidFill>
                          <a:effectLst/>
                        </a:rPr>
                        <a:t>Use Case Suitability</a:t>
                      </a:r>
                      <a:endParaRPr lang="en-US" sz="2400" b="0" i="0" u="none" strike="noStrike">
                        <a:solidFill>
                          <a:schemeClr val="tx1"/>
                        </a:solidFill>
                        <a:effectLst/>
                        <a:latin typeface="Arial" panose="020B0604020202020204" pitchFamily="34" charset="0"/>
                      </a:endParaRPr>
                    </a:p>
                  </a:txBody>
                  <a:tcPr marL="75092" marR="75092" marT="10429" marB="0"/>
                </a:tc>
                <a:extLst>
                  <a:ext uri="{0D108BD9-81ED-4DB2-BD59-A6C34878D82A}">
                    <a16:rowId xmlns:a16="http://schemas.microsoft.com/office/drawing/2014/main" val="3049410127"/>
                  </a:ext>
                </a:extLst>
              </a:tr>
              <a:tr h="1201895">
                <a:tc>
                  <a:txBody>
                    <a:bodyPr/>
                    <a:lstStyle/>
                    <a:p>
                      <a:pPr marL="0" marR="0" algn="ctr" fontAlgn="t">
                        <a:lnSpc>
                          <a:spcPct val="115000"/>
                        </a:lnSpc>
                      </a:pPr>
                      <a:r>
                        <a:rPr lang="en-US" sz="1400" b="1" u="none" strike="noStrike">
                          <a:solidFill>
                            <a:schemeClr val="bg1"/>
                          </a:solidFill>
                          <a:effectLst/>
                          <a:highlight>
                            <a:srgbClr val="FFFF00"/>
                          </a:highlight>
                        </a:rPr>
                        <a:t>SMTP</a:t>
                      </a:r>
                      <a:endParaRPr lang="en-US" sz="2400" b="0" i="0" u="none" strike="noStrike">
                        <a:solidFill>
                          <a:schemeClr val="bg1"/>
                        </a:solidFill>
                        <a:effectLst/>
                        <a:highlight>
                          <a:srgbClr val="FFFF00"/>
                        </a:highlight>
                        <a:latin typeface="Arial" panose="020B0604020202020204" pitchFamily="34" charset="0"/>
                      </a:endParaRPr>
                    </a:p>
                  </a:txBody>
                  <a:tcPr marL="75092" marR="75092" marT="10429" marB="0"/>
                </a:tc>
                <a:tc>
                  <a:txBody>
                    <a:bodyPr/>
                    <a:lstStyle/>
                    <a:p>
                      <a:pPr marL="347472" marR="0" indent="-347472" algn="l" fontAlgn="t">
                        <a:lnSpc>
                          <a:spcPct val="115000"/>
                        </a:lnSpc>
                        <a:buClrTx/>
                        <a:buSzPts val="1200"/>
                        <a:buFont typeface="Arial" panose="020B0604020202020204" pitchFamily="34" charset="0"/>
                        <a:buChar char="●"/>
                      </a:pPr>
                      <a:r>
                        <a:rPr lang="en-US" sz="1400" b="0" u="none" strike="noStrike">
                          <a:effectLst/>
                        </a:rPr>
                        <a:t>Sends Email from Client to Server </a:t>
                      </a:r>
                      <a:endParaRPr lang="en-US" sz="1400" b="0" i="0" u="none" strike="noStrike">
                        <a:effectLst/>
                        <a:latin typeface="Arial" panose="020B0604020202020204" pitchFamily="34" charset="0"/>
                      </a:endParaRPr>
                    </a:p>
                  </a:txBody>
                  <a:tcPr marL="75092" marR="75092" marT="10429" marB="0"/>
                </a:tc>
                <a:tc>
                  <a:txBody>
                    <a:bodyPr/>
                    <a:lstStyle/>
                    <a:p>
                      <a:pPr marL="347472" marR="0" indent="-347472" algn="l" fontAlgn="t">
                        <a:lnSpc>
                          <a:spcPct val="115000"/>
                        </a:lnSpc>
                        <a:buClrTx/>
                        <a:buSzPts val="1200"/>
                        <a:buFont typeface="Arial" panose="020B0604020202020204" pitchFamily="34" charset="0"/>
                        <a:buChar char="●"/>
                      </a:pPr>
                      <a:r>
                        <a:rPr lang="en-US" sz="1400" b="0" u="none" strike="noStrike">
                          <a:effectLst/>
                        </a:rPr>
                        <a:t>Not applicable; used only for sending</a:t>
                      </a:r>
                      <a:endParaRPr lang="en-US" sz="1400" b="0" i="0" u="none" strike="noStrike">
                        <a:effectLst/>
                        <a:latin typeface="Arial" panose="020B0604020202020204" pitchFamily="34" charset="0"/>
                      </a:endParaRPr>
                    </a:p>
                  </a:txBody>
                  <a:tcPr marL="75092" marR="75092" marT="10429" marB="0"/>
                </a:tc>
                <a:tc>
                  <a:txBody>
                    <a:bodyPr/>
                    <a:lstStyle/>
                    <a:p>
                      <a:pPr marL="347472" marR="0" indent="-347472" algn="l" fontAlgn="t">
                        <a:lnSpc>
                          <a:spcPct val="115000"/>
                        </a:lnSpc>
                        <a:buClrTx/>
                        <a:buSzPts val="1200"/>
                        <a:buFont typeface="Arial" panose="020B0604020202020204" pitchFamily="34" charset="0"/>
                        <a:buChar char="●"/>
                      </a:pPr>
                      <a:r>
                        <a:rPr lang="en-US" sz="1400" b="0" u="none" strike="noStrike">
                          <a:effectLst/>
                        </a:rPr>
                        <a:t>Sending outgoing emails; typically used by email servers and applications</a:t>
                      </a:r>
                      <a:endParaRPr lang="en-US" sz="1400" b="0" i="0" u="none" strike="noStrike">
                        <a:effectLst/>
                        <a:latin typeface="Arial" panose="020B0604020202020204" pitchFamily="34" charset="0"/>
                      </a:endParaRPr>
                    </a:p>
                  </a:txBody>
                  <a:tcPr marL="75092" marR="75092" marT="10429" marB="0"/>
                </a:tc>
                <a:extLst>
                  <a:ext uri="{0D108BD9-81ED-4DB2-BD59-A6C34878D82A}">
                    <a16:rowId xmlns:a16="http://schemas.microsoft.com/office/drawing/2014/main" val="1838518695"/>
                  </a:ext>
                </a:extLst>
              </a:tr>
              <a:tr h="1432179">
                <a:tc>
                  <a:txBody>
                    <a:bodyPr/>
                    <a:lstStyle/>
                    <a:p>
                      <a:pPr marL="0" marR="0" algn="ctr" fontAlgn="t">
                        <a:lnSpc>
                          <a:spcPct val="115000"/>
                        </a:lnSpc>
                      </a:pPr>
                      <a:r>
                        <a:rPr lang="en-US" sz="1400" b="1" u="none" strike="noStrike">
                          <a:solidFill>
                            <a:schemeClr val="tx1"/>
                          </a:solidFill>
                          <a:effectLst/>
                        </a:rPr>
                        <a:t>POP3</a:t>
                      </a:r>
                      <a:endParaRPr lang="en-US" sz="2400" b="0" i="0" u="none" strike="noStrike">
                        <a:solidFill>
                          <a:schemeClr val="tx1"/>
                        </a:solidFill>
                        <a:effectLst/>
                        <a:latin typeface="Arial" panose="020B0604020202020204" pitchFamily="34" charset="0"/>
                      </a:endParaRPr>
                    </a:p>
                  </a:txBody>
                  <a:tcPr marL="75092" marR="75092" marT="10429" marB="0"/>
                </a:tc>
                <a:tc>
                  <a:txBody>
                    <a:bodyPr/>
                    <a:lstStyle/>
                    <a:p>
                      <a:pPr marL="347472" marR="0" indent="-347472" algn="l" fontAlgn="t">
                        <a:lnSpc>
                          <a:spcPct val="115000"/>
                        </a:lnSpc>
                        <a:buClrTx/>
                        <a:buSzPts val="1200"/>
                        <a:buFont typeface="Arial" panose="020B0604020202020204" pitchFamily="34" charset="0"/>
                        <a:buChar char="●"/>
                      </a:pPr>
                      <a:r>
                        <a:rPr lang="en-US" sz="1400" b="0" u="none" strike="noStrike">
                          <a:effectLst/>
                        </a:rPr>
                        <a:t>Receives emails from one client and downloads to local device</a:t>
                      </a:r>
                      <a:endParaRPr lang="en-US" sz="1400" b="0" i="0" u="none" strike="noStrike">
                        <a:effectLst/>
                        <a:latin typeface="Arial" panose="020B0604020202020204" pitchFamily="34" charset="0"/>
                      </a:endParaRPr>
                    </a:p>
                  </a:txBody>
                  <a:tcPr marL="75092" marR="75092" marT="10429" marB="0"/>
                </a:tc>
                <a:tc>
                  <a:txBody>
                    <a:bodyPr/>
                    <a:lstStyle/>
                    <a:p>
                      <a:pPr marL="347472" marR="0" indent="-347472" algn="l" fontAlgn="t">
                        <a:lnSpc>
                          <a:spcPct val="115000"/>
                        </a:lnSpc>
                        <a:buClrTx/>
                        <a:buSzPts val="1200"/>
                        <a:buFont typeface="Arial" panose="020B0604020202020204" pitchFamily="34" charset="0"/>
                        <a:buChar char="●"/>
                      </a:pPr>
                      <a:r>
                        <a:rPr lang="en-US" sz="1400" b="0" u="none" strike="noStrike">
                          <a:effectLst/>
                        </a:rPr>
                        <a:t>Emails stored locally on the device after download</a:t>
                      </a:r>
                      <a:endParaRPr lang="en-US" sz="1400" b="0" i="0" u="none" strike="noStrike">
                        <a:effectLst/>
                        <a:latin typeface="Arial" panose="020B0604020202020204" pitchFamily="34" charset="0"/>
                      </a:endParaRPr>
                    </a:p>
                  </a:txBody>
                  <a:tcPr marL="75092" marR="75092" marT="10429" marB="0"/>
                </a:tc>
                <a:tc>
                  <a:txBody>
                    <a:bodyPr/>
                    <a:lstStyle/>
                    <a:p>
                      <a:pPr marL="347472" marR="0" indent="-347472" algn="l" fontAlgn="t">
                        <a:lnSpc>
                          <a:spcPct val="115000"/>
                        </a:lnSpc>
                        <a:buClrTx/>
                        <a:buSzPts val="1200"/>
                        <a:buFont typeface="Arial" panose="020B0604020202020204" pitchFamily="34" charset="0"/>
                        <a:buChar char="●"/>
                      </a:pPr>
                      <a:r>
                        <a:rPr lang="en-US" sz="1400" b="0" u="none" strike="noStrike">
                          <a:effectLst/>
                        </a:rPr>
                        <a:t>Suitable for single-device email access with offline storage</a:t>
                      </a:r>
                      <a:endParaRPr lang="en-US" sz="1400" b="0" i="0" u="none" strike="noStrike">
                        <a:effectLst/>
                        <a:latin typeface="Arial" panose="020B0604020202020204" pitchFamily="34" charset="0"/>
                      </a:endParaRPr>
                    </a:p>
                  </a:txBody>
                  <a:tcPr marL="75092" marR="75092" marT="10429" marB="0"/>
                </a:tc>
                <a:extLst>
                  <a:ext uri="{0D108BD9-81ED-4DB2-BD59-A6C34878D82A}">
                    <a16:rowId xmlns:a16="http://schemas.microsoft.com/office/drawing/2014/main" val="3437907004"/>
                  </a:ext>
                </a:extLst>
              </a:tr>
              <a:tr h="1662462">
                <a:tc>
                  <a:txBody>
                    <a:bodyPr/>
                    <a:lstStyle/>
                    <a:p>
                      <a:pPr marL="0" marR="0" algn="ctr" fontAlgn="t">
                        <a:lnSpc>
                          <a:spcPct val="115000"/>
                        </a:lnSpc>
                      </a:pPr>
                      <a:r>
                        <a:rPr lang="en-US" sz="1400" b="1" u="none" strike="noStrike">
                          <a:solidFill>
                            <a:schemeClr val="tx1"/>
                          </a:solidFill>
                          <a:effectLst/>
                        </a:rPr>
                        <a:t>IMAP</a:t>
                      </a:r>
                      <a:endParaRPr lang="en-US" sz="2400" b="0" i="0" u="none" strike="noStrike">
                        <a:solidFill>
                          <a:schemeClr val="tx1"/>
                        </a:solidFill>
                        <a:effectLst/>
                        <a:latin typeface="Arial" panose="020B0604020202020204" pitchFamily="34" charset="0"/>
                      </a:endParaRPr>
                    </a:p>
                  </a:txBody>
                  <a:tcPr marL="75092" marR="75092" marT="10429" marB="0"/>
                </a:tc>
                <a:tc>
                  <a:txBody>
                    <a:bodyPr/>
                    <a:lstStyle/>
                    <a:p>
                      <a:pPr marL="347472" marR="0" indent="-347472" algn="l" fontAlgn="t">
                        <a:lnSpc>
                          <a:spcPct val="115000"/>
                        </a:lnSpc>
                        <a:buClrTx/>
                        <a:buSzPts val="1200"/>
                        <a:buFont typeface="Arial" panose="020B0604020202020204" pitchFamily="34" charset="0"/>
                        <a:buChar char="●"/>
                      </a:pPr>
                      <a:r>
                        <a:rPr lang="en-US" sz="1400" b="0" u="none" strike="noStrike">
                          <a:effectLst/>
                        </a:rPr>
                        <a:t>Receives emails from multiple clients and downloads them across devices. </a:t>
                      </a:r>
                      <a:endParaRPr lang="en-US" sz="1400" b="0" i="0" u="none" strike="noStrike">
                        <a:effectLst/>
                        <a:latin typeface="Arial" panose="020B0604020202020204" pitchFamily="34" charset="0"/>
                      </a:endParaRPr>
                    </a:p>
                  </a:txBody>
                  <a:tcPr marL="75092" marR="75092" marT="10429" marB="0"/>
                </a:tc>
                <a:tc>
                  <a:txBody>
                    <a:bodyPr/>
                    <a:lstStyle/>
                    <a:p>
                      <a:pPr marL="347472" marR="0" indent="-347472" algn="l" fontAlgn="t">
                        <a:lnSpc>
                          <a:spcPct val="115000"/>
                        </a:lnSpc>
                        <a:buClrTx/>
                        <a:buSzPts val="1200"/>
                        <a:buFont typeface="Arial" panose="020B0604020202020204" pitchFamily="34" charset="0"/>
                        <a:buChar char="●"/>
                      </a:pPr>
                      <a:r>
                        <a:rPr lang="en-US" sz="1400" b="0" u="none" strike="noStrike">
                          <a:effectLst/>
                        </a:rPr>
                        <a:t>Stored on the server with optional local caching</a:t>
                      </a:r>
                      <a:endParaRPr lang="en-US" sz="1400" b="0" i="0" u="none" strike="noStrike">
                        <a:effectLst/>
                        <a:latin typeface="Arial" panose="020B0604020202020204" pitchFamily="34" charset="0"/>
                      </a:endParaRPr>
                    </a:p>
                  </a:txBody>
                  <a:tcPr marL="75092" marR="75092" marT="10429" marB="0"/>
                </a:tc>
                <a:tc>
                  <a:txBody>
                    <a:bodyPr/>
                    <a:lstStyle/>
                    <a:p>
                      <a:pPr marL="347472" marR="0" indent="-347472" algn="l" fontAlgn="t">
                        <a:lnSpc>
                          <a:spcPct val="115000"/>
                        </a:lnSpc>
                        <a:buClrTx/>
                        <a:buSzPts val="1200"/>
                        <a:buFont typeface="Arial" panose="020B0604020202020204" pitchFamily="34" charset="0"/>
                        <a:buChar char="●"/>
                      </a:pPr>
                      <a:r>
                        <a:rPr lang="en-US" sz="1400" b="0" u="none" strike="noStrike">
                          <a:effectLst/>
                        </a:rPr>
                        <a:t>Ideal for multi-device access and constant synchronization</a:t>
                      </a:r>
                      <a:endParaRPr lang="en-US" sz="1400" b="0" i="0" u="none" strike="noStrike">
                        <a:effectLst/>
                        <a:latin typeface="Arial" panose="020B0604020202020204" pitchFamily="34" charset="0"/>
                      </a:endParaRPr>
                    </a:p>
                  </a:txBody>
                  <a:tcPr marL="75092" marR="75092" marT="10429" marB="0"/>
                </a:tc>
                <a:extLst>
                  <a:ext uri="{0D108BD9-81ED-4DB2-BD59-A6C34878D82A}">
                    <a16:rowId xmlns:a16="http://schemas.microsoft.com/office/drawing/2014/main" val="3752730103"/>
                  </a:ext>
                </a:extLst>
              </a:tr>
            </a:tbl>
          </a:graphicData>
        </a:graphic>
      </p:graphicFrame>
      <p:sp>
        <p:nvSpPr>
          <p:cNvPr id="6" name="TextBox 5">
            <a:extLst>
              <a:ext uri="{FF2B5EF4-FFF2-40B4-BE49-F238E27FC236}">
                <a16:creationId xmlns:a16="http://schemas.microsoft.com/office/drawing/2014/main" id="{FF7F8AFD-7DAC-05DD-2224-0FE6C249B5BE}"/>
              </a:ext>
            </a:extLst>
          </p:cNvPr>
          <p:cNvSpPr txBox="1"/>
          <p:nvPr/>
        </p:nvSpPr>
        <p:spPr>
          <a:xfrm>
            <a:off x="7827034" y="1550464"/>
            <a:ext cx="3838025" cy="3754874"/>
          </a:xfrm>
          <a:prstGeom prst="rect">
            <a:avLst/>
          </a:prstGeom>
          <a:noFill/>
        </p:spPr>
        <p:txBody>
          <a:bodyPr wrap="square" rtlCol="0">
            <a:spAutoFit/>
          </a:bodyPr>
          <a:lstStyle/>
          <a:p>
            <a:r>
              <a:rPr lang="en-US" sz="2000"/>
              <a:t>SMTP Protocol is the best protocol to use to send email notifications for our project. SMTP is easy to implement and can be used with any service provider.</a:t>
            </a:r>
          </a:p>
          <a:p>
            <a:endParaRPr lang="en-US" sz="2000"/>
          </a:p>
          <a:p>
            <a:r>
              <a:rPr lang="en-US" sz="2000"/>
              <a:t>We will be using the ESP-Mail Client Library which is designed specifically for the EPS32 microcontroller and used with the SMTP Protocol.</a:t>
            </a:r>
          </a:p>
          <a:p>
            <a:endParaRPr lang="en-US">
              <a:solidFill>
                <a:schemeClr val="bg1"/>
              </a:solidFill>
            </a:endParaRPr>
          </a:p>
        </p:txBody>
      </p:sp>
      <p:pic>
        <p:nvPicPr>
          <p:cNvPr id="3" name="Content Placeholder 3">
            <a:extLst>
              <a:ext uri="{FF2B5EF4-FFF2-40B4-BE49-F238E27FC236}">
                <a16:creationId xmlns:a16="http://schemas.microsoft.com/office/drawing/2014/main" id="{A283E0E7-DB87-4484-312F-0D92D8105014}"/>
              </a:ext>
            </a:extLst>
          </p:cNvPr>
          <p:cNvPicPr>
            <a:picLocks noChangeAspect="1"/>
          </p:cNvPicPr>
          <p:nvPr/>
        </p:nvPicPr>
        <p:blipFill>
          <a:blip r:embed="rId5"/>
          <a:srcRect l="17269" t="3728" r="14044" b="46370"/>
          <a:stretch/>
        </p:blipFill>
        <p:spPr>
          <a:xfrm>
            <a:off x="10284067" y="5166894"/>
            <a:ext cx="1828348" cy="1610687"/>
          </a:xfrm>
          <a:prstGeom prst="roundRect">
            <a:avLst/>
          </a:prstGeom>
        </p:spPr>
      </p:pic>
      <p:sp>
        <p:nvSpPr>
          <p:cNvPr id="13" name="TextBox 12">
            <a:extLst>
              <a:ext uri="{FF2B5EF4-FFF2-40B4-BE49-F238E27FC236}">
                <a16:creationId xmlns:a16="http://schemas.microsoft.com/office/drawing/2014/main" id="{B959C5B1-6C59-3D58-8316-E1E72832905C}"/>
              </a:ext>
            </a:extLst>
          </p:cNvPr>
          <p:cNvSpPr txBox="1"/>
          <p:nvPr/>
        </p:nvSpPr>
        <p:spPr>
          <a:xfrm>
            <a:off x="10459635" y="4745652"/>
            <a:ext cx="1429102" cy="369332"/>
          </a:xfrm>
          <a:prstGeom prst="rect">
            <a:avLst/>
          </a:prstGeom>
          <a:noFill/>
        </p:spPr>
        <p:txBody>
          <a:bodyPr wrap="square">
            <a:spAutoFit/>
          </a:bodyPr>
          <a:lstStyle/>
          <a:p>
            <a:pPr algn="ctr"/>
            <a:r>
              <a:rPr lang="en-US"/>
              <a:t>Lakshmi (</a:t>
            </a:r>
            <a:r>
              <a:rPr lang="en-US" err="1"/>
              <a:t>CpE</a:t>
            </a:r>
            <a:r>
              <a:rPr lang="en-US"/>
              <a:t>)</a:t>
            </a:r>
          </a:p>
        </p:txBody>
      </p:sp>
      <p:pic>
        <p:nvPicPr>
          <p:cNvPr id="5" name="Recorded Sound">
            <a:hlinkClick r:id="" action="ppaction://media"/>
            <a:extLst>
              <a:ext uri="{FF2B5EF4-FFF2-40B4-BE49-F238E27FC236}">
                <a16:creationId xmlns:a16="http://schemas.microsoft.com/office/drawing/2014/main" id="{5D182E39-9C25-360A-2335-CB8029519DFB}"/>
              </a:ext>
            </a:extLst>
          </p:cNvPr>
          <p:cNvPicPr>
            <a:picLocks noChangeAspect="1"/>
          </p:cNvPicPr>
          <p:nvPr>
            <a:audioFile r:link="rId1"/>
            <p:extLst>
              <p:ext uri="{DAA4B4D4-6D71-4841-9C94-3DE7FCFB9230}">
                <p14:media xmlns:p14="http://schemas.microsoft.com/office/powerpoint/2010/main" r:embed="rId2">
                  <p14:trim end="1656.2494"/>
                </p14:media>
              </p:ext>
            </p:extLst>
          </p:nvPr>
        </p:nvPicPr>
        <p:blipFill>
          <a:blip r:embed="rId6"/>
          <a:stretch>
            <a:fillRect/>
          </a:stretch>
        </p:blipFill>
        <p:spPr>
          <a:xfrm>
            <a:off x="10954559" y="885540"/>
            <a:ext cx="487363" cy="487363"/>
          </a:xfrm>
          <a:prstGeom prst="rect">
            <a:avLst/>
          </a:prstGeom>
        </p:spPr>
      </p:pic>
    </p:spTree>
    <p:extLst>
      <p:ext uri="{BB962C8B-B14F-4D97-AF65-F5344CB8AC3E}">
        <p14:creationId xmlns:p14="http://schemas.microsoft.com/office/powerpoint/2010/main" val="3169398672"/>
      </p:ext>
    </p:extLst>
  </p:cSld>
  <p:clrMapOvr>
    <a:masterClrMapping/>
  </p:clrMapOvr>
  <mc:AlternateContent xmlns:mc="http://schemas.openxmlformats.org/markup-compatibility/2006" xmlns:p14="http://schemas.microsoft.com/office/powerpoint/2010/main">
    <mc:Choice Requires="p14">
      <p:transition spd="slow" p14:dur="2000" advTm="29758"/>
    </mc:Choice>
    <mc:Fallback xmlns="">
      <p:transition spd="slow" advTm="29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79D2-812B-7254-BA2B-7554FB362EC8}"/>
              </a:ext>
            </a:extLst>
          </p:cNvPr>
          <p:cNvSpPr>
            <a:spLocks noGrp="1"/>
          </p:cNvSpPr>
          <p:nvPr>
            <p:ph type="title"/>
          </p:nvPr>
        </p:nvSpPr>
        <p:spPr>
          <a:xfrm>
            <a:off x="1042760" y="-19457"/>
            <a:ext cx="10386754" cy="1164837"/>
          </a:xfrm>
        </p:spPr>
        <p:txBody>
          <a:bodyPr vert="horz" lIns="91440" tIns="45720" rIns="91440" bIns="45720" rtlCol="0" anchor="b">
            <a:normAutofit/>
          </a:bodyPr>
          <a:lstStyle/>
          <a:p>
            <a:pPr algn="ctr"/>
            <a:r>
              <a:rPr lang="en-US">
                <a:solidFill>
                  <a:srgbClr val="FFFFFF"/>
                </a:solidFill>
              </a:rPr>
              <a:t>Email Service platform and provider selection</a:t>
            </a:r>
          </a:p>
        </p:txBody>
      </p:sp>
      <p:graphicFrame>
        <p:nvGraphicFramePr>
          <p:cNvPr id="4" name="Content Placeholder 3">
            <a:extLst>
              <a:ext uri="{FF2B5EF4-FFF2-40B4-BE49-F238E27FC236}">
                <a16:creationId xmlns:a16="http://schemas.microsoft.com/office/drawing/2014/main" id="{A9654430-B648-0D1A-1F83-4CA174E9CE20}"/>
              </a:ext>
            </a:extLst>
          </p:cNvPr>
          <p:cNvGraphicFramePr>
            <a:graphicFrameLocks noGrp="1"/>
          </p:cNvGraphicFramePr>
          <p:nvPr>
            <p:ph idx="1"/>
            <p:extLst>
              <p:ext uri="{D42A27DB-BD31-4B8C-83A1-F6EECF244321}">
                <p14:modId xmlns:p14="http://schemas.microsoft.com/office/powerpoint/2010/main" val="181148424"/>
              </p:ext>
            </p:extLst>
          </p:nvPr>
        </p:nvGraphicFramePr>
        <p:xfrm>
          <a:off x="1042760" y="1353552"/>
          <a:ext cx="5571680" cy="4583912"/>
        </p:xfrm>
        <a:graphic>
          <a:graphicData uri="http://schemas.openxmlformats.org/drawingml/2006/table">
            <a:tbl>
              <a:tblPr firstRow="1" firstCol="1" bandRow="1">
                <a:tableStyleId>{7DF18680-E054-41AD-8BC1-D1AEF772440D}</a:tableStyleId>
              </a:tblPr>
              <a:tblGrid>
                <a:gridCol w="1391581">
                  <a:extLst>
                    <a:ext uri="{9D8B030D-6E8A-4147-A177-3AD203B41FA5}">
                      <a16:colId xmlns:a16="http://schemas.microsoft.com/office/drawing/2014/main" val="2165783400"/>
                    </a:ext>
                  </a:extLst>
                </a:gridCol>
                <a:gridCol w="1352312">
                  <a:extLst>
                    <a:ext uri="{9D8B030D-6E8A-4147-A177-3AD203B41FA5}">
                      <a16:colId xmlns:a16="http://schemas.microsoft.com/office/drawing/2014/main" val="3942301899"/>
                    </a:ext>
                  </a:extLst>
                </a:gridCol>
                <a:gridCol w="1429066">
                  <a:extLst>
                    <a:ext uri="{9D8B030D-6E8A-4147-A177-3AD203B41FA5}">
                      <a16:colId xmlns:a16="http://schemas.microsoft.com/office/drawing/2014/main" val="1183999283"/>
                    </a:ext>
                  </a:extLst>
                </a:gridCol>
                <a:gridCol w="1398721">
                  <a:extLst>
                    <a:ext uri="{9D8B030D-6E8A-4147-A177-3AD203B41FA5}">
                      <a16:colId xmlns:a16="http://schemas.microsoft.com/office/drawing/2014/main" val="3297193506"/>
                    </a:ext>
                  </a:extLst>
                </a:gridCol>
              </a:tblGrid>
              <a:tr h="494016">
                <a:tc>
                  <a:txBody>
                    <a:bodyPr/>
                    <a:lstStyle/>
                    <a:p>
                      <a:pPr marL="0" marR="0" algn="ctr">
                        <a:lnSpc>
                          <a:spcPct val="115000"/>
                        </a:lnSpc>
                      </a:pPr>
                      <a:r>
                        <a:rPr lang="en-US" sz="1400">
                          <a:solidFill>
                            <a:schemeClr val="tx1"/>
                          </a:solidFill>
                          <a:effectLst/>
                        </a:rPr>
                        <a:t>Email Platform</a:t>
                      </a:r>
                      <a:endParaRPr lang="en-US" sz="1400">
                        <a:solidFill>
                          <a:schemeClr val="tx1"/>
                        </a:solidFill>
                        <a:effectLst/>
                        <a:latin typeface="Arial" panose="020B0604020202020204" pitchFamily="34" charset="0"/>
                        <a:ea typeface="Arial" panose="020B0604020202020204" pitchFamily="34" charset="0"/>
                      </a:endParaRPr>
                    </a:p>
                  </a:txBody>
                  <a:tcPr marL="77112" marR="77112" marT="0" marB="0"/>
                </a:tc>
                <a:tc>
                  <a:txBody>
                    <a:bodyPr/>
                    <a:lstStyle/>
                    <a:p>
                      <a:pPr marL="0" marR="0" algn="ctr">
                        <a:lnSpc>
                          <a:spcPct val="115000"/>
                        </a:lnSpc>
                      </a:pPr>
                      <a:r>
                        <a:rPr lang="en-US" sz="1400">
                          <a:solidFill>
                            <a:schemeClr val="tx1"/>
                          </a:solidFill>
                          <a:effectLst/>
                        </a:rPr>
                        <a:t>Purpose</a:t>
                      </a:r>
                      <a:endParaRPr lang="en-US" sz="1400">
                        <a:solidFill>
                          <a:schemeClr val="tx1"/>
                        </a:solidFill>
                        <a:effectLst/>
                        <a:latin typeface="Arial" panose="020B0604020202020204" pitchFamily="34" charset="0"/>
                        <a:ea typeface="Arial" panose="020B0604020202020204" pitchFamily="34" charset="0"/>
                      </a:endParaRPr>
                    </a:p>
                  </a:txBody>
                  <a:tcPr marL="77112" marR="77112" marT="0" marB="0"/>
                </a:tc>
                <a:tc>
                  <a:txBody>
                    <a:bodyPr/>
                    <a:lstStyle/>
                    <a:p>
                      <a:pPr marL="0" marR="0" algn="ctr">
                        <a:lnSpc>
                          <a:spcPct val="115000"/>
                        </a:lnSpc>
                      </a:pPr>
                      <a:r>
                        <a:rPr lang="en-US" sz="1400">
                          <a:solidFill>
                            <a:schemeClr val="tx1"/>
                          </a:solidFill>
                          <a:effectLst/>
                        </a:rPr>
                        <a:t>Features</a:t>
                      </a:r>
                      <a:endParaRPr lang="en-US" sz="1400">
                        <a:solidFill>
                          <a:schemeClr val="tx1"/>
                        </a:solidFill>
                        <a:effectLst/>
                        <a:latin typeface="Arial" panose="020B0604020202020204" pitchFamily="34" charset="0"/>
                        <a:ea typeface="Arial" panose="020B0604020202020204" pitchFamily="34" charset="0"/>
                      </a:endParaRPr>
                    </a:p>
                  </a:txBody>
                  <a:tcPr marL="77112" marR="77112" marT="0" marB="0"/>
                </a:tc>
                <a:tc>
                  <a:txBody>
                    <a:bodyPr/>
                    <a:lstStyle/>
                    <a:p>
                      <a:pPr marL="0" marR="0" algn="ctr">
                        <a:lnSpc>
                          <a:spcPct val="115000"/>
                        </a:lnSpc>
                      </a:pPr>
                      <a:r>
                        <a:rPr lang="en-US" sz="1400">
                          <a:solidFill>
                            <a:schemeClr val="tx1"/>
                          </a:solidFill>
                          <a:effectLst/>
                        </a:rPr>
                        <a:t>Email Sending Limit</a:t>
                      </a:r>
                      <a:endParaRPr lang="en-US" sz="1400">
                        <a:solidFill>
                          <a:schemeClr val="tx1"/>
                        </a:solidFill>
                        <a:effectLst/>
                        <a:latin typeface="Arial" panose="020B0604020202020204" pitchFamily="34" charset="0"/>
                        <a:ea typeface="Arial" panose="020B0604020202020204" pitchFamily="34" charset="0"/>
                      </a:endParaRPr>
                    </a:p>
                  </a:txBody>
                  <a:tcPr marL="77112" marR="77112" marT="0" marB="0"/>
                </a:tc>
                <a:extLst>
                  <a:ext uri="{0D108BD9-81ED-4DB2-BD59-A6C34878D82A}">
                    <a16:rowId xmlns:a16="http://schemas.microsoft.com/office/drawing/2014/main" val="3471826679"/>
                  </a:ext>
                </a:extLst>
              </a:tr>
              <a:tr h="1203444">
                <a:tc>
                  <a:txBody>
                    <a:bodyPr/>
                    <a:lstStyle/>
                    <a:p>
                      <a:pPr marL="0" marR="0" algn="ctr">
                        <a:lnSpc>
                          <a:spcPct val="115000"/>
                        </a:lnSpc>
                      </a:pPr>
                      <a:r>
                        <a:rPr lang="en-US" sz="1400">
                          <a:solidFill>
                            <a:schemeClr val="bg1"/>
                          </a:solidFill>
                          <a:effectLst/>
                          <a:highlight>
                            <a:srgbClr val="FFFF00"/>
                          </a:highlight>
                        </a:rPr>
                        <a:t>Gmail</a:t>
                      </a:r>
                      <a:endParaRPr lang="en-US" sz="1400">
                        <a:solidFill>
                          <a:schemeClr val="bg1"/>
                        </a:solidFill>
                        <a:effectLst/>
                        <a:highlight>
                          <a:srgbClr val="FFFF00"/>
                        </a:highlight>
                        <a:latin typeface="Arial" panose="020B0604020202020204" pitchFamily="34" charset="0"/>
                        <a:ea typeface="Arial" panose="020B0604020202020204" pitchFamily="34" charset="0"/>
                      </a:endParaRPr>
                    </a:p>
                  </a:txBody>
                  <a:tcPr marL="77112" marR="77112" marT="0" marB="0"/>
                </a:tc>
                <a:tc>
                  <a:txBody>
                    <a:bodyPr/>
                    <a:lstStyle/>
                    <a:p>
                      <a:pPr marL="0" marR="0" algn="ctr">
                        <a:lnSpc>
                          <a:spcPct val="115000"/>
                        </a:lnSpc>
                      </a:pPr>
                      <a:r>
                        <a:rPr lang="en-US" sz="1400">
                          <a:solidFill>
                            <a:schemeClr val="bg1"/>
                          </a:solidFill>
                          <a:effectLst/>
                        </a:rPr>
                        <a:t>Widely used email platform</a:t>
                      </a:r>
                      <a:endParaRPr lang="en-US" sz="1400">
                        <a:solidFill>
                          <a:schemeClr val="bg1"/>
                        </a:solidFill>
                        <a:effectLst/>
                        <a:latin typeface="Arial" panose="020B0604020202020204" pitchFamily="34" charset="0"/>
                        <a:ea typeface="Arial" panose="020B0604020202020204" pitchFamily="34" charset="0"/>
                      </a:endParaRPr>
                    </a:p>
                  </a:txBody>
                  <a:tcPr marL="77112" marR="77112" marT="0" marB="0"/>
                </a:tc>
                <a:tc>
                  <a:txBody>
                    <a:bodyPr/>
                    <a:lstStyle/>
                    <a:p>
                      <a:pPr marL="0" marR="0" algn="ctr">
                        <a:lnSpc>
                          <a:spcPct val="115000"/>
                        </a:lnSpc>
                      </a:pPr>
                      <a:r>
                        <a:rPr lang="en-US" sz="1400">
                          <a:solidFill>
                            <a:schemeClr val="bg1"/>
                          </a:solidFill>
                          <a:effectLst/>
                        </a:rPr>
                        <a:t>- Spam filtering</a:t>
                      </a:r>
                      <a:br>
                        <a:rPr lang="en-US" sz="1400">
                          <a:solidFill>
                            <a:schemeClr val="bg1"/>
                          </a:solidFill>
                          <a:effectLst/>
                        </a:rPr>
                      </a:br>
                      <a:r>
                        <a:rPr lang="en-US" sz="1400">
                          <a:solidFill>
                            <a:schemeClr val="bg1"/>
                          </a:solidFill>
                          <a:effectLst/>
                        </a:rPr>
                        <a:t>- User-friendly interface</a:t>
                      </a:r>
                      <a:br>
                        <a:rPr lang="en-US" sz="1400">
                          <a:solidFill>
                            <a:schemeClr val="bg1"/>
                          </a:solidFill>
                          <a:effectLst/>
                        </a:rPr>
                      </a:br>
                      <a:r>
                        <a:rPr lang="en-US" sz="1400">
                          <a:solidFill>
                            <a:schemeClr val="bg1"/>
                          </a:solidFill>
                          <a:effectLst/>
                        </a:rPr>
                        <a:t>- Advanced security features</a:t>
                      </a:r>
                      <a:endParaRPr lang="en-US" sz="1400">
                        <a:solidFill>
                          <a:schemeClr val="bg1"/>
                        </a:solidFill>
                        <a:effectLst/>
                        <a:latin typeface="Arial" panose="020B0604020202020204" pitchFamily="34" charset="0"/>
                        <a:ea typeface="Arial" panose="020B0604020202020204" pitchFamily="34" charset="0"/>
                      </a:endParaRPr>
                    </a:p>
                  </a:txBody>
                  <a:tcPr marL="77112" marR="77112" marT="0" marB="0"/>
                </a:tc>
                <a:tc>
                  <a:txBody>
                    <a:bodyPr/>
                    <a:lstStyle/>
                    <a:p>
                      <a:pPr marL="0" marR="0" algn="ctr">
                        <a:lnSpc>
                          <a:spcPct val="115000"/>
                        </a:lnSpc>
                      </a:pPr>
                      <a:r>
                        <a:rPr lang="en-US" sz="1400">
                          <a:solidFill>
                            <a:schemeClr val="bg1"/>
                          </a:solidFill>
                          <a:effectLst/>
                        </a:rPr>
                        <a:t>500 emails per day</a:t>
                      </a:r>
                      <a:endParaRPr lang="en-US" sz="1400">
                        <a:solidFill>
                          <a:schemeClr val="bg1"/>
                        </a:solidFill>
                        <a:effectLst/>
                        <a:latin typeface="Arial" panose="020B0604020202020204" pitchFamily="34" charset="0"/>
                        <a:ea typeface="Arial" panose="020B0604020202020204" pitchFamily="34" charset="0"/>
                      </a:endParaRPr>
                    </a:p>
                  </a:txBody>
                  <a:tcPr marL="77112" marR="77112" marT="0" marB="0"/>
                </a:tc>
                <a:extLst>
                  <a:ext uri="{0D108BD9-81ED-4DB2-BD59-A6C34878D82A}">
                    <a16:rowId xmlns:a16="http://schemas.microsoft.com/office/drawing/2014/main" val="2182767294"/>
                  </a:ext>
                </a:extLst>
              </a:tr>
              <a:tr h="1676396">
                <a:tc>
                  <a:txBody>
                    <a:bodyPr/>
                    <a:lstStyle/>
                    <a:p>
                      <a:pPr marL="0" marR="0" algn="ctr">
                        <a:lnSpc>
                          <a:spcPct val="115000"/>
                        </a:lnSpc>
                      </a:pPr>
                      <a:r>
                        <a:rPr lang="en-US" sz="1400">
                          <a:solidFill>
                            <a:schemeClr val="tx1"/>
                          </a:solidFill>
                          <a:effectLst/>
                        </a:rPr>
                        <a:t>Outlook</a:t>
                      </a:r>
                      <a:endParaRPr lang="en-US" sz="1400">
                        <a:solidFill>
                          <a:schemeClr val="tx1"/>
                        </a:solidFill>
                        <a:effectLst/>
                        <a:latin typeface="Arial" panose="020B0604020202020204" pitchFamily="34" charset="0"/>
                        <a:ea typeface="Arial" panose="020B0604020202020204" pitchFamily="34" charset="0"/>
                      </a:endParaRPr>
                    </a:p>
                  </a:txBody>
                  <a:tcPr marL="77112" marR="77112" marT="0" marB="0"/>
                </a:tc>
                <a:tc>
                  <a:txBody>
                    <a:bodyPr/>
                    <a:lstStyle/>
                    <a:p>
                      <a:pPr marL="0" marR="0" algn="ctr">
                        <a:lnSpc>
                          <a:spcPct val="115000"/>
                        </a:lnSpc>
                      </a:pPr>
                      <a:r>
                        <a:rPr lang="en-US" sz="1400">
                          <a:solidFill>
                            <a:schemeClr val="bg1"/>
                          </a:solidFill>
                          <a:effectLst/>
                        </a:rPr>
                        <a:t>Business-oriented email </a:t>
                      </a:r>
                      <a:r>
                        <a:rPr lang="en-US" sz="1400" b="0" u="none" strike="noStrike" kern="1200">
                          <a:solidFill>
                            <a:schemeClr val="bg1"/>
                          </a:solidFill>
                          <a:effectLst/>
                        </a:rPr>
                        <a:t>platform</a:t>
                      </a:r>
                      <a:endParaRPr lang="en-US" sz="1400" b="0" u="none" strike="noStrike" kern="1200">
                        <a:solidFill>
                          <a:schemeClr val="bg1"/>
                        </a:solidFill>
                        <a:effectLst/>
                        <a:latin typeface="+mn-lt"/>
                        <a:ea typeface="+mn-ea"/>
                        <a:cs typeface="+mn-cs"/>
                      </a:endParaRPr>
                    </a:p>
                  </a:txBody>
                  <a:tcPr marL="77112" marR="77112" marT="0" marB="0"/>
                </a:tc>
                <a:tc>
                  <a:txBody>
                    <a:bodyPr/>
                    <a:lstStyle/>
                    <a:p>
                      <a:pPr marL="0" marR="0" algn="ctr">
                        <a:lnSpc>
                          <a:spcPct val="115000"/>
                        </a:lnSpc>
                      </a:pPr>
                      <a:r>
                        <a:rPr lang="en-US" sz="1400">
                          <a:solidFill>
                            <a:schemeClr val="bg1"/>
                          </a:solidFill>
                          <a:effectLst/>
                        </a:rPr>
                        <a:t>- Enhanced security</a:t>
                      </a:r>
                      <a:br>
                        <a:rPr lang="en-US" sz="1400">
                          <a:solidFill>
                            <a:schemeClr val="bg1"/>
                          </a:solidFill>
                          <a:effectLst/>
                        </a:rPr>
                      </a:br>
                      <a:r>
                        <a:rPr lang="en-US" sz="1400">
                          <a:solidFill>
                            <a:schemeClr val="bg1"/>
                          </a:solidFill>
                          <a:effectLst/>
                        </a:rPr>
                        <a:t>- Business-specialized features</a:t>
                      </a:r>
                      <a:br>
                        <a:rPr lang="en-US" sz="1400">
                          <a:solidFill>
                            <a:schemeClr val="bg1"/>
                          </a:solidFill>
                          <a:effectLst/>
                        </a:rPr>
                      </a:br>
                      <a:r>
                        <a:rPr lang="en-US" sz="1400">
                          <a:solidFill>
                            <a:schemeClr val="bg1"/>
                          </a:solidFill>
                          <a:effectLst/>
                        </a:rPr>
                        <a:t>- Spam protection</a:t>
                      </a:r>
                      <a:endParaRPr lang="en-US" sz="1400">
                        <a:solidFill>
                          <a:schemeClr val="bg1"/>
                        </a:solidFill>
                        <a:effectLst/>
                        <a:latin typeface="Arial" panose="020B0604020202020204" pitchFamily="34" charset="0"/>
                        <a:ea typeface="Arial" panose="020B0604020202020204" pitchFamily="34" charset="0"/>
                      </a:endParaRPr>
                    </a:p>
                  </a:txBody>
                  <a:tcPr marL="77112" marR="77112" marT="0" marB="0"/>
                </a:tc>
                <a:tc>
                  <a:txBody>
                    <a:bodyPr/>
                    <a:lstStyle/>
                    <a:p>
                      <a:pPr marL="0" marR="0" algn="ctr">
                        <a:lnSpc>
                          <a:spcPct val="115000"/>
                        </a:lnSpc>
                      </a:pPr>
                      <a:r>
                        <a:rPr lang="en-US" sz="1400">
                          <a:solidFill>
                            <a:schemeClr val="bg1"/>
                          </a:solidFill>
                          <a:effectLst/>
                        </a:rPr>
                        <a:t>300 emails per day</a:t>
                      </a:r>
                      <a:endParaRPr lang="en-US" sz="1400">
                        <a:solidFill>
                          <a:schemeClr val="bg1"/>
                        </a:solidFill>
                        <a:effectLst/>
                        <a:latin typeface="Arial" panose="020B0604020202020204" pitchFamily="34" charset="0"/>
                        <a:ea typeface="Arial" panose="020B0604020202020204" pitchFamily="34" charset="0"/>
                      </a:endParaRPr>
                    </a:p>
                  </a:txBody>
                  <a:tcPr marL="77112" marR="77112" marT="0" marB="0"/>
                </a:tc>
                <a:extLst>
                  <a:ext uri="{0D108BD9-81ED-4DB2-BD59-A6C34878D82A}">
                    <a16:rowId xmlns:a16="http://schemas.microsoft.com/office/drawing/2014/main" val="618364048"/>
                  </a:ext>
                </a:extLst>
              </a:tr>
              <a:tr h="1203444">
                <a:tc>
                  <a:txBody>
                    <a:bodyPr/>
                    <a:lstStyle/>
                    <a:p>
                      <a:pPr marL="0" marR="0" algn="ctr">
                        <a:lnSpc>
                          <a:spcPct val="115000"/>
                        </a:lnSpc>
                      </a:pPr>
                      <a:r>
                        <a:rPr lang="en-US" sz="1400">
                          <a:solidFill>
                            <a:schemeClr val="tx1"/>
                          </a:solidFill>
                          <a:effectLst/>
                        </a:rPr>
                        <a:t>Yahoo</a:t>
                      </a:r>
                      <a:endParaRPr lang="en-US" sz="1400">
                        <a:solidFill>
                          <a:schemeClr val="tx1"/>
                        </a:solidFill>
                        <a:effectLst/>
                        <a:latin typeface="Arial" panose="020B0604020202020204" pitchFamily="34" charset="0"/>
                        <a:ea typeface="Arial" panose="020B0604020202020204" pitchFamily="34" charset="0"/>
                      </a:endParaRPr>
                    </a:p>
                  </a:txBody>
                  <a:tcPr marL="77112" marR="77112" marT="0" marB="0"/>
                </a:tc>
                <a:tc>
                  <a:txBody>
                    <a:bodyPr/>
                    <a:lstStyle/>
                    <a:p>
                      <a:pPr marL="0" marR="0" algn="ctr">
                        <a:lnSpc>
                          <a:spcPct val="115000"/>
                        </a:lnSpc>
                      </a:pPr>
                      <a:r>
                        <a:rPr lang="en-US" sz="1400">
                          <a:solidFill>
                            <a:schemeClr val="bg1"/>
                          </a:solidFill>
                          <a:effectLst/>
                        </a:rPr>
                        <a:t>Established global email service platform</a:t>
                      </a:r>
                      <a:endParaRPr lang="en-US" sz="1400">
                        <a:solidFill>
                          <a:schemeClr val="bg1"/>
                        </a:solidFill>
                        <a:effectLst/>
                        <a:latin typeface="Arial" panose="020B0604020202020204" pitchFamily="34" charset="0"/>
                        <a:ea typeface="Arial" panose="020B0604020202020204" pitchFamily="34" charset="0"/>
                      </a:endParaRPr>
                    </a:p>
                  </a:txBody>
                  <a:tcPr marL="77112" marR="77112" marT="0" marB="0"/>
                </a:tc>
                <a:tc>
                  <a:txBody>
                    <a:bodyPr/>
                    <a:lstStyle/>
                    <a:p>
                      <a:pPr marL="0" marR="0" algn="ctr">
                        <a:lnSpc>
                          <a:spcPct val="115000"/>
                        </a:lnSpc>
                      </a:pPr>
                      <a:r>
                        <a:rPr lang="en-US" sz="1400">
                          <a:solidFill>
                            <a:schemeClr val="bg1"/>
                          </a:solidFill>
                          <a:effectLst/>
                        </a:rPr>
                        <a:t>- Spam filtering</a:t>
                      </a:r>
                      <a:br>
                        <a:rPr lang="en-US" sz="1400">
                          <a:solidFill>
                            <a:schemeClr val="bg1"/>
                          </a:solidFill>
                          <a:effectLst/>
                        </a:rPr>
                      </a:br>
                      <a:r>
                        <a:rPr lang="en-US" sz="1400">
                          <a:solidFill>
                            <a:schemeClr val="bg1"/>
                          </a:solidFill>
                          <a:effectLst/>
                        </a:rPr>
                        <a:t>- Basic encryption</a:t>
                      </a:r>
                      <a:br>
                        <a:rPr lang="en-US" sz="1400">
                          <a:solidFill>
                            <a:schemeClr val="bg1"/>
                          </a:solidFill>
                          <a:effectLst/>
                        </a:rPr>
                      </a:br>
                      <a:r>
                        <a:rPr lang="en-US" sz="1400">
                          <a:solidFill>
                            <a:schemeClr val="bg1"/>
                          </a:solidFill>
                          <a:effectLst/>
                        </a:rPr>
                        <a:t>- Easy navigation</a:t>
                      </a:r>
                      <a:endParaRPr lang="en-US" sz="1400">
                        <a:solidFill>
                          <a:schemeClr val="bg1"/>
                        </a:solidFill>
                        <a:effectLst/>
                        <a:latin typeface="Arial" panose="020B0604020202020204" pitchFamily="34" charset="0"/>
                        <a:ea typeface="Arial" panose="020B0604020202020204" pitchFamily="34" charset="0"/>
                      </a:endParaRPr>
                    </a:p>
                  </a:txBody>
                  <a:tcPr marL="77112" marR="77112" marT="0" marB="0"/>
                </a:tc>
                <a:tc>
                  <a:txBody>
                    <a:bodyPr/>
                    <a:lstStyle/>
                    <a:p>
                      <a:pPr marL="0" marR="0" algn="ctr">
                        <a:lnSpc>
                          <a:spcPct val="115000"/>
                        </a:lnSpc>
                      </a:pPr>
                      <a:r>
                        <a:rPr lang="en-US" sz="1400">
                          <a:solidFill>
                            <a:schemeClr val="bg1"/>
                          </a:solidFill>
                          <a:effectLst/>
                        </a:rPr>
                        <a:t>100 emails per day</a:t>
                      </a:r>
                      <a:endParaRPr lang="en-US" sz="1400">
                        <a:solidFill>
                          <a:schemeClr val="bg1"/>
                        </a:solidFill>
                        <a:effectLst/>
                        <a:latin typeface="Arial" panose="020B0604020202020204" pitchFamily="34" charset="0"/>
                        <a:ea typeface="Arial" panose="020B0604020202020204" pitchFamily="34" charset="0"/>
                      </a:endParaRPr>
                    </a:p>
                  </a:txBody>
                  <a:tcPr marL="77112" marR="77112" marT="0" marB="0"/>
                </a:tc>
                <a:extLst>
                  <a:ext uri="{0D108BD9-81ED-4DB2-BD59-A6C34878D82A}">
                    <a16:rowId xmlns:a16="http://schemas.microsoft.com/office/drawing/2014/main" val="931859088"/>
                  </a:ext>
                </a:extLst>
              </a:tr>
            </a:tbl>
          </a:graphicData>
        </a:graphic>
      </p:graphicFrame>
      <p:sp>
        <p:nvSpPr>
          <p:cNvPr id="6" name="TextBox 5">
            <a:extLst>
              <a:ext uri="{FF2B5EF4-FFF2-40B4-BE49-F238E27FC236}">
                <a16:creationId xmlns:a16="http://schemas.microsoft.com/office/drawing/2014/main" id="{A5D9A980-1484-B552-37A2-3B0BC2BDDA04}"/>
              </a:ext>
            </a:extLst>
          </p:cNvPr>
          <p:cNvSpPr txBox="1"/>
          <p:nvPr/>
        </p:nvSpPr>
        <p:spPr>
          <a:xfrm>
            <a:off x="7250594" y="1276594"/>
            <a:ext cx="3898646" cy="4062651"/>
          </a:xfrm>
          <a:prstGeom prst="rect">
            <a:avLst/>
          </a:prstGeom>
          <a:noFill/>
        </p:spPr>
        <p:txBody>
          <a:bodyPr wrap="square" rtlCol="0">
            <a:spAutoFit/>
          </a:bodyPr>
          <a:lstStyle/>
          <a:p>
            <a:r>
              <a:rPr lang="en-US" sz="2000"/>
              <a:t>We will use Gmail SMTP Service Provider because it works well with the Gmail Service Platform and provides efficient email delivery</a:t>
            </a:r>
          </a:p>
          <a:p>
            <a:endParaRPr lang="en-US" sz="2000"/>
          </a:p>
          <a:p>
            <a:r>
              <a:rPr lang="en-US" sz="2000"/>
              <a:t>We chose Gmail as our email service platform for users to receive email notifications regarding their safe. Gmail is a user-friendly and reliable email service. It comes with enhanced security protocols like TLS and email authentication</a:t>
            </a:r>
          </a:p>
          <a:p>
            <a:endParaRPr lang="en-US"/>
          </a:p>
        </p:txBody>
      </p:sp>
      <p:pic>
        <p:nvPicPr>
          <p:cNvPr id="3" name="Content Placeholder 3">
            <a:extLst>
              <a:ext uri="{FF2B5EF4-FFF2-40B4-BE49-F238E27FC236}">
                <a16:creationId xmlns:a16="http://schemas.microsoft.com/office/drawing/2014/main" id="{6CCF41CC-70F0-D6BF-760D-4D380AED111A}"/>
              </a:ext>
            </a:extLst>
          </p:cNvPr>
          <p:cNvPicPr>
            <a:picLocks noChangeAspect="1"/>
          </p:cNvPicPr>
          <p:nvPr/>
        </p:nvPicPr>
        <p:blipFill>
          <a:blip r:embed="rId5"/>
          <a:srcRect l="17269" t="3728" r="14044" b="46370"/>
          <a:stretch/>
        </p:blipFill>
        <p:spPr>
          <a:xfrm>
            <a:off x="10303553" y="5192901"/>
            <a:ext cx="1828348" cy="1610687"/>
          </a:xfrm>
          <a:prstGeom prst="roundRect">
            <a:avLst/>
          </a:prstGeom>
        </p:spPr>
      </p:pic>
      <p:sp>
        <p:nvSpPr>
          <p:cNvPr id="10" name="TextBox 9">
            <a:extLst>
              <a:ext uri="{FF2B5EF4-FFF2-40B4-BE49-F238E27FC236}">
                <a16:creationId xmlns:a16="http://schemas.microsoft.com/office/drawing/2014/main" id="{18ECAA52-8732-1D99-AEC3-A7248A78570B}"/>
              </a:ext>
            </a:extLst>
          </p:cNvPr>
          <p:cNvSpPr txBox="1"/>
          <p:nvPr/>
        </p:nvSpPr>
        <p:spPr>
          <a:xfrm>
            <a:off x="10434689" y="4692355"/>
            <a:ext cx="1429102" cy="369332"/>
          </a:xfrm>
          <a:prstGeom prst="rect">
            <a:avLst/>
          </a:prstGeom>
          <a:noFill/>
        </p:spPr>
        <p:txBody>
          <a:bodyPr wrap="square">
            <a:spAutoFit/>
          </a:bodyPr>
          <a:lstStyle/>
          <a:p>
            <a:pPr algn="ctr"/>
            <a:r>
              <a:rPr lang="en-US"/>
              <a:t>Lakshmi (</a:t>
            </a:r>
            <a:r>
              <a:rPr lang="en-US" err="1"/>
              <a:t>CpE</a:t>
            </a:r>
            <a:r>
              <a:rPr lang="en-US"/>
              <a:t>)</a:t>
            </a:r>
          </a:p>
        </p:txBody>
      </p:sp>
      <p:pic>
        <p:nvPicPr>
          <p:cNvPr id="5" name="Recorded Sound">
            <a:hlinkClick r:id="" action="ppaction://media"/>
            <a:extLst>
              <a:ext uri="{FF2B5EF4-FFF2-40B4-BE49-F238E27FC236}">
                <a16:creationId xmlns:a16="http://schemas.microsoft.com/office/drawing/2014/main" id="{F1F53E8E-7F20-A230-D2C4-F412C35F2A32}"/>
              </a:ext>
            </a:extLst>
          </p:cNvPr>
          <p:cNvPicPr>
            <a:picLocks noChangeAspect="1"/>
          </p:cNvPicPr>
          <p:nvPr>
            <a:audioFile r:link="rId1"/>
            <p:extLst>
              <p:ext uri="{DAA4B4D4-6D71-4841-9C94-3DE7FCFB9230}">
                <p14:media xmlns:p14="http://schemas.microsoft.com/office/powerpoint/2010/main" r:embed="rId2">
                  <p14:trim end="2639.2562"/>
                </p14:media>
              </p:ext>
            </p:extLst>
          </p:nvPr>
        </p:nvPicPr>
        <p:blipFill>
          <a:blip r:embed="rId6"/>
          <a:stretch>
            <a:fillRect/>
          </a:stretch>
        </p:blipFill>
        <p:spPr>
          <a:xfrm>
            <a:off x="11117421" y="3484876"/>
            <a:ext cx="487363" cy="487363"/>
          </a:xfrm>
          <a:prstGeom prst="rect">
            <a:avLst/>
          </a:prstGeom>
        </p:spPr>
      </p:pic>
    </p:spTree>
    <p:extLst>
      <p:ext uri="{BB962C8B-B14F-4D97-AF65-F5344CB8AC3E}">
        <p14:creationId xmlns:p14="http://schemas.microsoft.com/office/powerpoint/2010/main" val="753220205"/>
      </p:ext>
    </p:extLst>
  </p:cSld>
  <p:clrMapOvr>
    <a:masterClrMapping/>
  </p:clrMapOvr>
  <mc:AlternateContent xmlns:mc="http://schemas.openxmlformats.org/markup-compatibility/2006" xmlns:p14="http://schemas.microsoft.com/office/powerpoint/2010/main">
    <mc:Choice Requires="p14">
      <p:transition spd="slow" p14:dur="2000" advTm="32797"/>
    </mc:Choice>
    <mc:Fallback xmlns="">
      <p:transition spd="slow" advTm="32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2E94B-51D1-13EB-4E2C-FDCC05EEA85A}"/>
              </a:ext>
            </a:extLst>
          </p:cNvPr>
          <p:cNvSpPr>
            <a:spLocks noGrp="1"/>
          </p:cNvSpPr>
          <p:nvPr>
            <p:ph type="title"/>
          </p:nvPr>
        </p:nvSpPr>
        <p:spPr>
          <a:xfrm>
            <a:off x="1143001" y="257262"/>
            <a:ext cx="9905998" cy="1240861"/>
          </a:xfrm>
        </p:spPr>
        <p:txBody>
          <a:bodyPr/>
          <a:lstStyle/>
          <a:p>
            <a:pPr algn="ctr"/>
            <a:r>
              <a:rPr lang="en-US"/>
              <a:t>Software and Hardware program selection</a:t>
            </a:r>
          </a:p>
        </p:txBody>
      </p:sp>
      <p:graphicFrame>
        <p:nvGraphicFramePr>
          <p:cNvPr id="4" name="Content Placeholder 3">
            <a:extLst>
              <a:ext uri="{FF2B5EF4-FFF2-40B4-BE49-F238E27FC236}">
                <a16:creationId xmlns:a16="http://schemas.microsoft.com/office/drawing/2014/main" id="{6B8D326C-27D0-55A4-92BC-49AD3C86A494}"/>
              </a:ext>
            </a:extLst>
          </p:cNvPr>
          <p:cNvGraphicFramePr>
            <a:graphicFrameLocks noGrp="1"/>
          </p:cNvGraphicFramePr>
          <p:nvPr>
            <p:ph idx="1"/>
            <p:extLst>
              <p:ext uri="{D42A27DB-BD31-4B8C-83A1-F6EECF244321}">
                <p14:modId xmlns:p14="http://schemas.microsoft.com/office/powerpoint/2010/main" val="2664400289"/>
              </p:ext>
            </p:extLst>
          </p:nvPr>
        </p:nvGraphicFramePr>
        <p:xfrm>
          <a:off x="919078" y="1396087"/>
          <a:ext cx="6429190" cy="3454959"/>
        </p:xfrm>
        <a:graphic>
          <a:graphicData uri="http://schemas.openxmlformats.org/drawingml/2006/table">
            <a:tbl>
              <a:tblPr firstRow="1" firstCol="1" bandRow="1">
                <a:tableStyleId>{7DF18680-E054-41AD-8BC1-D1AEF772440D}</a:tableStyleId>
              </a:tblPr>
              <a:tblGrid>
                <a:gridCol w="1381416">
                  <a:extLst>
                    <a:ext uri="{9D8B030D-6E8A-4147-A177-3AD203B41FA5}">
                      <a16:colId xmlns:a16="http://schemas.microsoft.com/office/drawing/2014/main" val="2243032597"/>
                    </a:ext>
                  </a:extLst>
                </a:gridCol>
                <a:gridCol w="1252145">
                  <a:extLst>
                    <a:ext uri="{9D8B030D-6E8A-4147-A177-3AD203B41FA5}">
                      <a16:colId xmlns:a16="http://schemas.microsoft.com/office/drawing/2014/main" val="195532283"/>
                    </a:ext>
                  </a:extLst>
                </a:gridCol>
                <a:gridCol w="1296152">
                  <a:extLst>
                    <a:ext uri="{9D8B030D-6E8A-4147-A177-3AD203B41FA5}">
                      <a16:colId xmlns:a16="http://schemas.microsoft.com/office/drawing/2014/main" val="3191971281"/>
                    </a:ext>
                  </a:extLst>
                </a:gridCol>
                <a:gridCol w="1355975">
                  <a:extLst>
                    <a:ext uri="{9D8B030D-6E8A-4147-A177-3AD203B41FA5}">
                      <a16:colId xmlns:a16="http://schemas.microsoft.com/office/drawing/2014/main" val="3400219714"/>
                    </a:ext>
                  </a:extLst>
                </a:gridCol>
                <a:gridCol w="1143502">
                  <a:extLst>
                    <a:ext uri="{9D8B030D-6E8A-4147-A177-3AD203B41FA5}">
                      <a16:colId xmlns:a16="http://schemas.microsoft.com/office/drawing/2014/main" val="2002460366"/>
                    </a:ext>
                  </a:extLst>
                </a:gridCol>
              </a:tblGrid>
              <a:tr h="543402">
                <a:tc>
                  <a:txBody>
                    <a:bodyPr/>
                    <a:lstStyle/>
                    <a:p>
                      <a:pPr marL="0" marR="0">
                        <a:lnSpc>
                          <a:spcPct val="115000"/>
                        </a:lnSpc>
                        <a:spcAft>
                          <a:spcPts val="800"/>
                        </a:spcAft>
                      </a:pPr>
                      <a:r>
                        <a:rPr lang="en-US" sz="1400" kern="100">
                          <a:effectLst/>
                        </a:rPr>
                        <a:t>Software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Ease of Use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Real-Time testing</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Designed For</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Debugging Capabilites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1055673"/>
                  </a:ext>
                </a:extLst>
              </a:tr>
              <a:tr h="543402">
                <a:tc>
                  <a:txBody>
                    <a:bodyPr/>
                    <a:lstStyle/>
                    <a:p>
                      <a:pPr marL="0" marR="0">
                        <a:lnSpc>
                          <a:spcPct val="115000"/>
                        </a:lnSpc>
                        <a:spcAft>
                          <a:spcPts val="800"/>
                        </a:spcAft>
                      </a:pPr>
                      <a:r>
                        <a:rPr lang="en-US" sz="1400" kern="100">
                          <a:effectLst/>
                        </a:rPr>
                        <a:t>Visual Studio Code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High</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No</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General Purpose, Programming IDE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Limited</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3716104"/>
                  </a:ext>
                </a:extLst>
              </a:tr>
              <a:tr h="543402">
                <a:tc>
                  <a:txBody>
                    <a:bodyPr/>
                    <a:lstStyle/>
                    <a:p>
                      <a:pPr marL="0" marR="0">
                        <a:lnSpc>
                          <a:spcPct val="115000"/>
                        </a:lnSpc>
                        <a:spcAft>
                          <a:spcPts val="800"/>
                        </a:spcAft>
                      </a:pPr>
                      <a:r>
                        <a:rPr lang="en-US" sz="1400" kern="100">
                          <a:effectLst/>
                        </a:rPr>
                        <a:t>Code Composer Studio</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Moderate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Yes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Programming TI microcontrollers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High</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5967440"/>
                  </a:ext>
                </a:extLst>
              </a:tr>
              <a:tr h="543402">
                <a:tc>
                  <a:txBody>
                    <a:bodyPr/>
                    <a:lstStyle/>
                    <a:p>
                      <a:pPr marL="0" marR="0">
                        <a:lnSpc>
                          <a:spcPct val="115000"/>
                        </a:lnSpc>
                        <a:spcAft>
                          <a:spcPts val="800"/>
                        </a:spcAft>
                      </a:pPr>
                      <a:r>
                        <a:rPr lang="en-US" sz="1400" kern="100">
                          <a:effectLst/>
                        </a:rPr>
                        <a:t>Platform IO</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Moderate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Yes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Embedded Development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High</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0627993"/>
                  </a:ext>
                </a:extLst>
              </a:tr>
              <a:tr h="1101551">
                <a:tc>
                  <a:txBody>
                    <a:bodyPr/>
                    <a:lstStyle/>
                    <a:p>
                      <a:pPr marL="0" marR="0">
                        <a:lnSpc>
                          <a:spcPct val="115000"/>
                        </a:lnSpc>
                        <a:spcAft>
                          <a:spcPts val="800"/>
                        </a:spcAft>
                      </a:pPr>
                      <a:r>
                        <a:rPr lang="en-US" sz="1400" kern="100">
                          <a:solidFill>
                            <a:schemeClr val="bg1"/>
                          </a:solidFill>
                          <a:effectLst/>
                          <a:highlight>
                            <a:srgbClr val="FFFF00"/>
                          </a:highlight>
                        </a:rPr>
                        <a:t>Arduino IDE</a:t>
                      </a:r>
                      <a:endParaRPr lang="en-US" sz="1400" kern="100">
                        <a:solidFill>
                          <a:schemeClr val="bg1"/>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High</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Yes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Embedded Development, microcontroller programming</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High</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3040235"/>
                  </a:ext>
                </a:extLst>
              </a:tr>
            </a:tbl>
          </a:graphicData>
        </a:graphic>
      </p:graphicFrame>
      <p:sp>
        <p:nvSpPr>
          <p:cNvPr id="5" name="TextBox 4">
            <a:extLst>
              <a:ext uri="{FF2B5EF4-FFF2-40B4-BE49-F238E27FC236}">
                <a16:creationId xmlns:a16="http://schemas.microsoft.com/office/drawing/2014/main" id="{90526D95-0E27-531F-C1AC-E8A46A426430}"/>
              </a:ext>
            </a:extLst>
          </p:cNvPr>
          <p:cNvSpPr txBox="1"/>
          <p:nvPr/>
        </p:nvSpPr>
        <p:spPr>
          <a:xfrm>
            <a:off x="2631421" y="4976888"/>
            <a:ext cx="3004504" cy="400110"/>
          </a:xfrm>
          <a:prstGeom prst="rect">
            <a:avLst/>
          </a:prstGeom>
          <a:noFill/>
        </p:spPr>
        <p:txBody>
          <a:bodyPr wrap="square" rtlCol="0">
            <a:spAutoFit/>
          </a:bodyPr>
          <a:lstStyle/>
          <a:p>
            <a:r>
              <a:rPr lang="en-US" sz="2000"/>
              <a:t>Final Decision: Arduino IDE</a:t>
            </a:r>
          </a:p>
        </p:txBody>
      </p:sp>
      <p:graphicFrame>
        <p:nvGraphicFramePr>
          <p:cNvPr id="6" name="Table 5">
            <a:extLst>
              <a:ext uri="{FF2B5EF4-FFF2-40B4-BE49-F238E27FC236}">
                <a16:creationId xmlns:a16="http://schemas.microsoft.com/office/drawing/2014/main" id="{7C0A37E7-752B-DACB-7FE6-B3679884A4A2}"/>
              </a:ext>
            </a:extLst>
          </p:cNvPr>
          <p:cNvGraphicFramePr>
            <a:graphicFrameLocks noGrp="1"/>
          </p:cNvGraphicFramePr>
          <p:nvPr>
            <p:extLst>
              <p:ext uri="{D42A27DB-BD31-4B8C-83A1-F6EECF244321}">
                <p14:modId xmlns:p14="http://schemas.microsoft.com/office/powerpoint/2010/main" val="572412318"/>
              </p:ext>
            </p:extLst>
          </p:nvPr>
        </p:nvGraphicFramePr>
        <p:xfrm>
          <a:off x="7492612" y="1396087"/>
          <a:ext cx="4452620" cy="3305386"/>
        </p:xfrm>
        <a:graphic>
          <a:graphicData uri="http://schemas.openxmlformats.org/drawingml/2006/table">
            <a:tbl>
              <a:tblPr firstRow="1" firstCol="1" bandRow="1">
                <a:tableStyleId>{7DF18680-E054-41AD-8BC1-D1AEF772440D}</a:tableStyleId>
              </a:tblPr>
              <a:tblGrid>
                <a:gridCol w="1483995">
                  <a:extLst>
                    <a:ext uri="{9D8B030D-6E8A-4147-A177-3AD203B41FA5}">
                      <a16:colId xmlns:a16="http://schemas.microsoft.com/office/drawing/2014/main" val="3361014709"/>
                    </a:ext>
                  </a:extLst>
                </a:gridCol>
                <a:gridCol w="1483995">
                  <a:extLst>
                    <a:ext uri="{9D8B030D-6E8A-4147-A177-3AD203B41FA5}">
                      <a16:colId xmlns:a16="http://schemas.microsoft.com/office/drawing/2014/main" val="3985591012"/>
                    </a:ext>
                  </a:extLst>
                </a:gridCol>
                <a:gridCol w="1484630">
                  <a:extLst>
                    <a:ext uri="{9D8B030D-6E8A-4147-A177-3AD203B41FA5}">
                      <a16:colId xmlns:a16="http://schemas.microsoft.com/office/drawing/2014/main" val="3096903750"/>
                    </a:ext>
                  </a:extLst>
                </a:gridCol>
              </a:tblGrid>
              <a:tr h="399688">
                <a:tc>
                  <a:txBody>
                    <a:bodyPr/>
                    <a:lstStyle/>
                    <a:p>
                      <a:pPr marL="0" marR="0">
                        <a:lnSpc>
                          <a:spcPct val="115000"/>
                        </a:lnSpc>
                        <a:spcAft>
                          <a:spcPts val="800"/>
                        </a:spcAft>
                      </a:pPr>
                      <a:r>
                        <a:rPr lang="en-US" sz="1400" b="1" kern="100">
                          <a:solidFill>
                            <a:schemeClr val="lt1"/>
                          </a:solidFill>
                          <a:effectLst/>
                        </a:rPr>
                        <a:t>Hardware</a:t>
                      </a:r>
                      <a:endParaRPr lang="en-US" sz="1400" b="1" kern="100">
                        <a:solidFill>
                          <a:schemeClr val="lt1"/>
                        </a:solidFill>
                        <a:effectLst/>
                        <a:latin typeface="+mn-lt"/>
                        <a:ea typeface="+mn-ea"/>
                        <a:cs typeface="+mn-cs"/>
                      </a:endParaRPr>
                    </a:p>
                  </a:txBody>
                  <a:tcPr marL="68580" marR="68580" marT="0" marB="0"/>
                </a:tc>
                <a:tc>
                  <a:txBody>
                    <a:bodyPr/>
                    <a:lstStyle/>
                    <a:p>
                      <a:pPr marL="0" marR="0">
                        <a:lnSpc>
                          <a:spcPct val="115000"/>
                        </a:lnSpc>
                        <a:spcAft>
                          <a:spcPts val="800"/>
                        </a:spcAft>
                      </a:pPr>
                      <a:r>
                        <a:rPr lang="en-US" sz="1400" kern="100">
                          <a:effectLst/>
                        </a:rPr>
                        <a:t>Ease of Use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Designed for</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1165727"/>
                  </a:ext>
                </a:extLst>
              </a:tr>
              <a:tr h="717931">
                <a:tc>
                  <a:txBody>
                    <a:bodyPr/>
                    <a:lstStyle/>
                    <a:p>
                      <a:pPr marL="0" marR="0">
                        <a:lnSpc>
                          <a:spcPct val="115000"/>
                        </a:lnSpc>
                        <a:spcAft>
                          <a:spcPts val="800"/>
                        </a:spcAft>
                      </a:pPr>
                      <a:r>
                        <a:rPr lang="en-US" sz="1400" kern="100">
                          <a:effectLst/>
                        </a:rPr>
                        <a:t>Eagle PCB</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Moderate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Used to create and design PCB schematics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40051311"/>
                  </a:ext>
                </a:extLst>
              </a:tr>
              <a:tr h="961532">
                <a:tc>
                  <a:txBody>
                    <a:bodyPr/>
                    <a:lstStyle/>
                    <a:p>
                      <a:pPr marL="0" marR="0">
                        <a:lnSpc>
                          <a:spcPct val="115000"/>
                        </a:lnSpc>
                        <a:spcAft>
                          <a:spcPts val="800"/>
                        </a:spcAft>
                      </a:pPr>
                      <a:r>
                        <a:rPr lang="en-US" sz="1400" kern="100">
                          <a:effectLst/>
                        </a:rPr>
                        <a:t>KiCad</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Moderate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Used to design and create PCB schematics with advanced features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8760586"/>
                  </a:ext>
                </a:extLst>
              </a:tr>
              <a:tr h="961532">
                <a:tc>
                  <a:txBody>
                    <a:bodyPr/>
                    <a:lstStyle/>
                    <a:p>
                      <a:pPr marL="0" marR="0">
                        <a:lnSpc>
                          <a:spcPct val="115000"/>
                        </a:lnSpc>
                        <a:spcAft>
                          <a:spcPts val="800"/>
                        </a:spcAft>
                      </a:pPr>
                      <a:r>
                        <a:rPr lang="en-US" sz="1400" kern="100">
                          <a:solidFill>
                            <a:schemeClr val="bg1"/>
                          </a:solidFill>
                          <a:effectLst/>
                          <a:highlight>
                            <a:srgbClr val="FFFF00"/>
                          </a:highlight>
                        </a:rPr>
                        <a:t>Fusion 360</a:t>
                      </a:r>
                      <a:endParaRPr lang="en-US" sz="1400" kern="100">
                        <a:solidFill>
                          <a:schemeClr val="bg1"/>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High</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400" kern="100">
                          <a:effectLst/>
                        </a:rPr>
                        <a:t>3D modeling software used to design and create hardware components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2910649"/>
                  </a:ext>
                </a:extLst>
              </a:tr>
            </a:tbl>
          </a:graphicData>
        </a:graphic>
      </p:graphicFrame>
      <p:sp>
        <p:nvSpPr>
          <p:cNvPr id="8" name="TextBox 7">
            <a:extLst>
              <a:ext uri="{FF2B5EF4-FFF2-40B4-BE49-F238E27FC236}">
                <a16:creationId xmlns:a16="http://schemas.microsoft.com/office/drawing/2014/main" id="{F623B318-01B0-4F3E-928A-51A0D0C9165D}"/>
              </a:ext>
            </a:extLst>
          </p:cNvPr>
          <p:cNvSpPr txBox="1"/>
          <p:nvPr/>
        </p:nvSpPr>
        <p:spPr>
          <a:xfrm>
            <a:off x="8022564" y="4807611"/>
            <a:ext cx="3576722" cy="400110"/>
          </a:xfrm>
          <a:prstGeom prst="rect">
            <a:avLst/>
          </a:prstGeom>
          <a:noFill/>
        </p:spPr>
        <p:txBody>
          <a:bodyPr wrap="square" rtlCol="0">
            <a:spAutoFit/>
          </a:bodyPr>
          <a:lstStyle/>
          <a:p>
            <a:r>
              <a:rPr lang="en-US" sz="2000"/>
              <a:t>Final Decision: Fusion 360</a:t>
            </a:r>
          </a:p>
        </p:txBody>
      </p:sp>
      <p:pic>
        <p:nvPicPr>
          <p:cNvPr id="10" name="Content Placeholder 3">
            <a:extLst>
              <a:ext uri="{FF2B5EF4-FFF2-40B4-BE49-F238E27FC236}">
                <a16:creationId xmlns:a16="http://schemas.microsoft.com/office/drawing/2014/main" id="{DA22CC6D-FCD8-C8D8-D0A9-83788381A58E}"/>
              </a:ext>
            </a:extLst>
          </p:cNvPr>
          <p:cNvPicPr>
            <a:picLocks noChangeAspect="1"/>
          </p:cNvPicPr>
          <p:nvPr/>
        </p:nvPicPr>
        <p:blipFill>
          <a:blip r:embed="rId5"/>
          <a:srcRect l="17269" t="3728" r="14044" b="46370"/>
          <a:stretch/>
        </p:blipFill>
        <p:spPr>
          <a:xfrm>
            <a:off x="10646055" y="5510370"/>
            <a:ext cx="1429102" cy="1258971"/>
          </a:xfrm>
          <a:prstGeom prst="roundRect">
            <a:avLst/>
          </a:prstGeom>
        </p:spPr>
      </p:pic>
      <p:sp>
        <p:nvSpPr>
          <p:cNvPr id="20" name="TextBox 19">
            <a:extLst>
              <a:ext uri="{FF2B5EF4-FFF2-40B4-BE49-F238E27FC236}">
                <a16:creationId xmlns:a16="http://schemas.microsoft.com/office/drawing/2014/main" id="{DCB1C230-0CCE-56DC-5816-0E367866110D}"/>
              </a:ext>
            </a:extLst>
          </p:cNvPr>
          <p:cNvSpPr txBox="1"/>
          <p:nvPr/>
        </p:nvSpPr>
        <p:spPr>
          <a:xfrm>
            <a:off x="10646054" y="5129193"/>
            <a:ext cx="1429102" cy="369332"/>
          </a:xfrm>
          <a:prstGeom prst="rect">
            <a:avLst/>
          </a:prstGeom>
          <a:noFill/>
        </p:spPr>
        <p:txBody>
          <a:bodyPr wrap="square">
            <a:spAutoFit/>
          </a:bodyPr>
          <a:lstStyle/>
          <a:p>
            <a:pPr algn="ctr"/>
            <a:r>
              <a:rPr lang="en-US"/>
              <a:t>Lakshmi (</a:t>
            </a:r>
            <a:r>
              <a:rPr lang="en-US" err="1"/>
              <a:t>CpE</a:t>
            </a:r>
            <a:r>
              <a:rPr lang="en-US"/>
              <a:t>)</a:t>
            </a:r>
          </a:p>
        </p:txBody>
      </p:sp>
      <p:pic>
        <p:nvPicPr>
          <p:cNvPr id="3" name="Recorded Sound">
            <a:hlinkClick r:id="" action="ppaction://media"/>
            <a:extLst>
              <a:ext uri="{FF2B5EF4-FFF2-40B4-BE49-F238E27FC236}">
                <a16:creationId xmlns:a16="http://schemas.microsoft.com/office/drawing/2014/main" id="{13068B78-8535-3C0F-B097-66252755AC12}"/>
              </a:ext>
            </a:extLst>
          </p:cNvPr>
          <p:cNvPicPr>
            <a:picLocks noChangeAspect="1"/>
          </p:cNvPicPr>
          <p:nvPr>
            <a:audioFile r:link="rId1"/>
            <p:extLst>
              <p:ext uri="{DAA4B4D4-6D71-4841-9C94-3DE7FCFB9230}">
                <p14:media xmlns:p14="http://schemas.microsoft.com/office/powerpoint/2010/main" r:embed="rId2">
                  <p14:trim end="1644.8185"/>
                </p14:media>
              </p:ext>
            </p:extLst>
          </p:nvPr>
        </p:nvPicPr>
        <p:blipFill>
          <a:blip r:embed="rId6"/>
          <a:stretch>
            <a:fillRect/>
          </a:stretch>
        </p:blipFill>
        <p:spPr>
          <a:xfrm>
            <a:off x="9059523" y="5652492"/>
            <a:ext cx="487363" cy="487363"/>
          </a:xfrm>
          <a:prstGeom prst="rect">
            <a:avLst/>
          </a:prstGeom>
        </p:spPr>
      </p:pic>
    </p:spTree>
    <p:extLst>
      <p:ext uri="{BB962C8B-B14F-4D97-AF65-F5344CB8AC3E}">
        <p14:creationId xmlns:p14="http://schemas.microsoft.com/office/powerpoint/2010/main" val="4252385091"/>
      </p:ext>
    </p:extLst>
  </p:cSld>
  <p:clrMapOvr>
    <a:masterClrMapping/>
  </p:clrMapOvr>
  <mc:AlternateContent xmlns:mc="http://schemas.openxmlformats.org/markup-compatibility/2006" xmlns:p14="http://schemas.microsoft.com/office/powerpoint/2010/main">
    <mc:Choice Requires="p14">
      <p:transition spd="slow" p14:dur="2000" advTm="33615"/>
    </mc:Choice>
    <mc:Fallback xmlns="">
      <p:transition spd="slow" advTm="33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4A1A8-97A9-DE4A-C67B-9458C5A48A52}"/>
              </a:ext>
            </a:extLst>
          </p:cNvPr>
          <p:cNvSpPr>
            <a:spLocks noGrp="1"/>
          </p:cNvSpPr>
          <p:nvPr>
            <p:ph type="title"/>
          </p:nvPr>
        </p:nvSpPr>
        <p:spPr>
          <a:xfrm>
            <a:off x="2875880" y="-103806"/>
            <a:ext cx="4828030" cy="844586"/>
          </a:xfrm>
        </p:spPr>
        <p:txBody>
          <a:bodyPr/>
          <a:lstStyle/>
          <a:p>
            <a:pPr algn="ctr"/>
            <a:r>
              <a:rPr lang="en-US"/>
              <a:t>PCB Design</a:t>
            </a:r>
          </a:p>
        </p:txBody>
      </p:sp>
      <p:sp>
        <p:nvSpPr>
          <p:cNvPr id="3" name="Content Placeholder 2">
            <a:extLst>
              <a:ext uri="{FF2B5EF4-FFF2-40B4-BE49-F238E27FC236}">
                <a16:creationId xmlns:a16="http://schemas.microsoft.com/office/drawing/2014/main" id="{7EF13FE6-1FDD-6A06-F085-C920A98DF04F}"/>
              </a:ext>
            </a:extLst>
          </p:cNvPr>
          <p:cNvSpPr>
            <a:spLocks noGrp="1"/>
          </p:cNvSpPr>
          <p:nvPr>
            <p:ph idx="1"/>
          </p:nvPr>
        </p:nvSpPr>
        <p:spPr>
          <a:xfrm>
            <a:off x="846229" y="1045465"/>
            <a:ext cx="3450220" cy="5251809"/>
          </a:xfrm>
        </p:spPr>
        <p:txBody>
          <a:bodyPr vert="horz" lIns="91440" tIns="45720" rIns="91440" bIns="45720" rtlCol="0" anchor="t">
            <a:normAutofit/>
          </a:bodyPr>
          <a:lstStyle/>
          <a:p>
            <a:pPr marL="0" indent="0">
              <a:buNone/>
            </a:pPr>
            <a:r>
              <a:rPr lang="en-US">
                <a:latin typeface="TW Cen MT"/>
              </a:rPr>
              <a:t>PCB #1: Main PCB</a:t>
            </a:r>
          </a:p>
          <a:p>
            <a:pPr>
              <a:buFont typeface="Arial"/>
              <a:buChar char="•"/>
            </a:pPr>
            <a:r>
              <a:rPr lang="en-US">
                <a:latin typeface="TW Cen MT"/>
              </a:rPr>
              <a:t>This board has our ESP-WROOM-32 MCU that is responsible for powering &amp; communicating with our peripherals for the safe</a:t>
            </a:r>
          </a:p>
          <a:p>
            <a:pPr>
              <a:buFont typeface="Arial"/>
              <a:buChar char="•"/>
            </a:pPr>
            <a:r>
              <a:rPr lang="en-US">
                <a:latin typeface="TW Cen MT"/>
              </a:rPr>
              <a:t>Has a GPIO pin reserved for the operation of our locking mechanism PCB</a:t>
            </a:r>
          </a:p>
          <a:p>
            <a:pPr marL="0" indent="0">
              <a:buNone/>
            </a:pPr>
            <a:endParaRPr lang="en-US"/>
          </a:p>
        </p:txBody>
      </p:sp>
      <p:pic>
        <p:nvPicPr>
          <p:cNvPr id="5" name="Picture 4" descr="A person sitting in a chair&#10;&#10;AI-generated content may be incorrect.">
            <a:extLst>
              <a:ext uri="{FF2B5EF4-FFF2-40B4-BE49-F238E27FC236}">
                <a16:creationId xmlns:a16="http://schemas.microsoft.com/office/drawing/2014/main" id="{1FCE6135-1CAB-B130-76B6-AE2959CCD44D}"/>
              </a:ext>
            </a:extLst>
          </p:cNvPr>
          <p:cNvPicPr>
            <a:picLocks noChangeAspect="1"/>
          </p:cNvPicPr>
          <p:nvPr/>
        </p:nvPicPr>
        <p:blipFill>
          <a:blip r:embed="rId5"/>
          <a:stretch>
            <a:fillRect/>
          </a:stretch>
        </p:blipFill>
        <p:spPr>
          <a:xfrm rot="5400000">
            <a:off x="10441264" y="5460995"/>
            <a:ext cx="1440613" cy="1063915"/>
          </a:xfrm>
          <a:prstGeom prst="roundRect">
            <a:avLst/>
          </a:prstGeom>
        </p:spPr>
      </p:pic>
      <p:pic>
        <p:nvPicPr>
          <p:cNvPr id="15" name="Recorded Sound">
            <a:hlinkClick r:id="" action="ppaction://media"/>
            <a:extLst>
              <a:ext uri="{FF2B5EF4-FFF2-40B4-BE49-F238E27FC236}">
                <a16:creationId xmlns:a16="http://schemas.microsoft.com/office/drawing/2014/main" id="{45B3899F-7FEE-CCF9-C106-A3CE166D3D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33417" y="4684071"/>
            <a:ext cx="282383" cy="282383"/>
          </a:xfrm>
          <a:prstGeom prst="rect">
            <a:avLst/>
          </a:prstGeom>
        </p:spPr>
      </p:pic>
      <p:sp>
        <p:nvSpPr>
          <p:cNvPr id="6" name="TextBox 5">
            <a:extLst>
              <a:ext uri="{FF2B5EF4-FFF2-40B4-BE49-F238E27FC236}">
                <a16:creationId xmlns:a16="http://schemas.microsoft.com/office/drawing/2014/main" id="{D6CD48BB-1942-A557-9A29-A432FD48E9B2}"/>
              </a:ext>
            </a:extLst>
          </p:cNvPr>
          <p:cNvSpPr txBox="1"/>
          <p:nvPr/>
        </p:nvSpPr>
        <p:spPr>
          <a:xfrm>
            <a:off x="10447019" y="4825262"/>
            <a:ext cx="1429102" cy="369332"/>
          </a:xfrm>
          <a:prstGeom prst="rect">
            <a:avLst/>
          </a:prstGeom>
          <a:noFill/>
        </p:spPr>
        <p:txBody>
          <a:bodyPr wrap="square">
            <a:spAutoFit/>
          </a:bodyPr>
          <a:lstStyle/>
          <a:p>
            <a:pPr algn="ctr"/>
            <a:r>
              <a:rPr lang="en-US"/>
              <a:t>Eric(EE)</a:t>
            </a:r>
          </a:p>
        </p:txBody>
      </p:sp>
      <p:pic>
        <p:nvPicPr>
          <p:cNvPr id="11" name="Picture 10">
            <a:extLst>
              <a:ext uri="{FF2B5EF4-FFF2-40B4-BE49-F238E27FC236}">
                <a16:creationId xmlns:a16="http://schemas.microsoft.com/office/drawing/2014/main" id="{13D83907-0A8E-284A-6EC7-EE0265F6E84E}"/>
              </a:ext>
            </a:extLst>
          </p:cNvPr>
          <p:cNvPicPr>
            <a:picLocks noChangeAspect="1"/>
          </p:cNvPicPr>
          <p:nvPr/>
        </p:nvPicPr>
        <p:blipFill>
          <a:blip r:embed="rId7"/>
          <a:stretch>
            <a:fillRect/>
          </a:stretch>
        </p:blipFill>
        <p:spPr>
          <a:xfrm>
            <a:off x="4296450" y="740780"/>
            <a:ext cx="6071550" cy="5990234"/>
          </a:xfrm>
          <a:prstGeom prst="rect">
            <a:avLst/>
          </a:prstGeom>
        </p:spPr>
      </p:pic>
    </p:spTree>
    <p:extLst>
      <p:ext uri="{BB962C8B-B14F-4D97-AF65-F5344CB8AC3E}">
        <p14:creationId xmlns:p14="http://schemas.microsoft.com/office/powerpoint/2010/main" val="3897456207"/>
      </p:ext>
    </p:extLst>
  </p:cSld>
  <p:clrMapOvr>
    <a:masterClrMapping/>
  </p:clrMapOvr>
  <mc:AlternateContent xmlns:mc="http://schemas.openxmlformats.org/markup-compatibility/2006" xmlns:p14="http://schemas.microsoft.com/office/powerpoint/2010/main">
    <mc:Choice Requires="p14">
      <p:transition spd="slow" p14:dur="2000" advTm="18266"/>
    </mc:Choice>
    <mc:Fallback xmlns="">
      <p:transition spd="slow" advTm="18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DFE30-D6A4-AED6-8CEB-692751F5CC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44ECDF-748B-21C5-6848-A340E117478A}"/>
              </a:ext>
            </a:extLst>
          </p:cNvPr>
          <p:cNvSpPr>
            <a:spLocks noGrp="1"/>
          </p:cNvSpPr>
          <p:nvPr>
            <p:ph type="title"/>
          </p:nvPr>
        </p:nvSpPr>
        <p:spPr>
          <a:xfrm>
            <a:off x="2875880" y="-103806"/>
            <a:ext cx="4828030" cy="844586"/>
          </a:xfrm>
        </p:spPr>
        <p:txBody>
          <a:bodyPr/>
          <a:lstStyle/>
          <a:p>
            <a:pPr algn="ctr"/>
            <a:r>
              <a:rPr lang="en-US"/>
              <a:t>PCB Design(CONT.)</a:t>
            </a:r>
          </a:p>
        </p:txBody>
      </p:sp>
      <p:sp>
        <p:nvSpPr>
          <p:cNvPr id="3" name="Content Placeholder 2">
            <a:extLst>
              <a:ext uri="{FF2B5EF4-FFF2-40B4-BE49-F238E27FC236}">
                <a16:creationId xmlns:a16="http://schemas.microsoft.com/office/drawing/2014/main" id="{7593BFB1-5485-6F92-BE93-196E3D9DAF7B}"/>
              </a:ext>
            </a:extLst>
          </p:cNvPr>
          <p:cNvSpPr>
            <a:spLocks noGrp="1"/>
          </p:cNvSpPr>
          <p:nvPr>
            <p:ph idx="1"/>
          </p:nvPr>
        </p:nvSpPr>
        <p:spPr>
          <a:xfrm>
            <a:off x="709188" y="1021351"/>
            <a:ext cx="3795823" cy="4947614"/>
          </a:xfrm>
        </p:spPr>
        <p:txBody>
          <a:bodyPr vert="horz" lIns="91440" tIns="45720" rIns="91440" bIns="45720" rtlCol="0" anchor="t">
            <a:normAutofit fontScale="85000" lnSpcReduction="10000"/>
          </a:bodyPr>
          <a:lstStyle/>
          <a:p>
            <a:pPr marL="0" indent="0">
              <a:buNone/>
            </a:pPr>
            <a:r>
              <a:rPr lang="en-US">
                <a:latin typeface="TW Cen MT"/>
              </a:rPr>
              <a:t>PCB #2: Locking Mechanism</a:t>
            </a:r>
          </a:p>
          <a:p>
            <a:pPr>
              <a:buFont typeface="Arial"/>
              <a:buChar char="•"/>
            </a:pPr>
            <a:r>
              <a:rPr lang="en-US">
                <a:latin typeface="TW Cen MT"/>
              </a:rPr>
              <a:t>This board contains our safe's entire locking mechanism circuit </a:t>
            </a:r>
          </a:p>
          <a:p>
            <a:pPr>
              <a:buFont typeface="Arial"/>
              <a:buChar char="•"/>
            </a:pPr>
            <a:r>
              <a:rPr lang="en-US">
                <a:latin typeface="TW Cen MT"/>
              </a:rPr>
              <a:t>The relay controls the locking/unlocking mechanism </a:t>
            </a:r>
          </a:p>
          <a:p>
            <a:pPr>
              <a:buFont typeface="Arial"/>
              <a:buChar char="•"/>
            </a:pPr>
            <a:r>
              <a:rPr lang="en-US">
                <a:latin typeface="TW Cen MT"/>
              </a:rPr>
              <a:t>The transistor also allows the ESP32 to control the relay indirectly by using a GPIO pin from our main PCB</a:t>
            </a:r>
          </a:p>
          <a:p>
            <a:pPr>
              <a:buFont typeface="Arial"/>
              <a:buChar char="•"/>
            </a:pPr>
            <a:r>
              <a:rPr lang="en-US">
                <a:latin typeface="TW Cen MT"/>
              </a:rPr>
              <a:t>The transistor also isolates the ESP32 from the relay’s inductive load</a:t>
            </a:r>
          </a:p>
          <a:p>
            <a:pPr>
              <a:buFont typeface="Arial"/>
              <a:buChar char="•"/>
            </a:pPr>
            <a:endParaRPr lang="en-US">
              <a:latin typeface="TW Cen MT"/>
            </a:endParaRPr>
          </a:p>
          <a:p>
            <a:pPr>
              <a:buFont typeface="Arial"/>
              <a:buChar char="•"/>
            </a:pPr>
            <a:endParaRPr lang="en-US">
              <a:latin typeface="TW Cen MT"/>
            </a:endParaRPr>
          </a:p>
        </p:txBody>
      </p:sp>
      <p:pic>
        <p:nvPicPr>
          <p:cNvPr id="6" name="Picture 2">
            <a:extLst>
              <a:ext uri="{FF2B5EF4-FFF2-40B4-BE49-F238E27FC236}">
                <a16:creationId xmlns:a16="http://schemas.microsoft.com/office/drawing/2014/main" id="{66465F96-C309-D182-9B58-6E212EF66B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 t="700" r="700" b="21766"/>
          <a:stretch/>
        </p:blipFill>
        <p:spPr bwMode="auto">
          <a:xfrm>
            <a:off x="10055514" y="112720"/>
            <a:ext cx="1180555" cy="1588128"/>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a:extLst>
              <a:ext uri="{FF2B5EF4-FFF2-40B4-BE49-F238E27FC236}">
                <a16:creationId xmlns:a16="http://schemas.microsoft.com/office/drawing/2014/main" id="{946AA3E9-3228-1DB5-6F06-AF663B32E9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4904" y="112720"/>
            <a:ext cx="310989" cy="310989"/>
          </a:xfrm>
          <a:prstGeom prst="rect">
            <a:avLst/>
          </a:prstGeom>
        </p:spPr>
      </p:pic>
      <p:sp>
        <p:nvSpPr>
          <p:cNvPr id="8" name="TextBox 7">
            <a:extLst>
              <a:ext uri="{FF2B5EF4-FFF2-40B4-BE49-F238E27FC236}">
                <a16:creationId xmlns:a16="http://schemas.microsoft.com/office/drawing/2014/main" id="{B98384BD-E742-C472-68FC-07C1E1E6441A}"/>
              </a:ext>
            </a:extLst>
          </p:cNvPr>
          <p:cNvSpPr txBox="1"/>
          <p:nvPr/>
        </p:nvSpPr>
        <p:spPr>
          <a:xfrm>
            <a:off x="10055514" y="1700848"/>
            <a:ext cx="1534885" cy="373352"/>
          </a:xfrm>
          <a:prstGeom prst="rect">
            <a:avLst/>
          </a:prstGeom>
          <a:noFill/>
        </p:spPr>
        <p:txBody>
          <a:bodyPr wrap="square">
            <a:spAutoFit/>
          </a:bodyPr>
          <a:lstStyle/>
          <a:p>
            <a:r>
              <a:rPr lang="en-US"/>
              <a:t>Alexis (EE)</a:t>
            </a:r>
          </a:p>
        </p:txBody>
      </p:sp>
      <p:pic>
        <p:nvPicPr>
          <p:cNvPr id="12" name="Picture 11">
            <a:extLst>
              <a:ext uri="{FF2B5EF4-FFF2-40B4-BE49-F238E27FC236}">
                <a16:creationId xmlns:a16="http://schemas.microsoft.com/office/drawing/2014/main" id="{3A4280A4-5B8A-2373-3321-8724CE9A6BD2}"/>
              </a:ext>
            </a:extLst>
          </p:cNvPr>
          <p:cNvPicPr>
            <a:picLocks noChangeAspect="1"/>
          </p:cNvPicPr>
          <p:nvPr/>
        </p:nvPicPr>
        <p:blipFill>
          <a:blip r:embed="rId7"/>
          <a:stretch>
            <a:fillRect/>
          </a:stretch>
        </p:blipFill>
        <p:spPr>
          <a:xfrm>
            <a:off x="4335560" y="2074200"/>
            <a:ext cx="7624312" cy="4441347"/>
          </a:xfrm>
          <a:prstGeom prst="rect">
            <a:avLst/>
          </a:prstGeom>
        </p:spPr>
      </p:pic>
    </p:spTree>
    <p:extLst>
      <p:ext uri="{BB962C8B-B14F-4D97-AF65-F5344CB8AC3E}">
        <p14:creationId xmlns:p14="http://schemas.microsoft.com/office/powerpoint/2010/main" val="2136631805"/>
      </p:ext>
    </p:extLst>
  </p:cSld>
  <p:clrMapOvr>
    <a:masterClrMapping/>
  </p:clrMapOvr>
  <mc:AlternateContent xmlns:mc="http://schemas.openxmlformats.org/markup-compatibility/2006" xmlns:p14="http://schemas.microsoft.com/office/powerpoint/2010/main">
    <mc:Choice Requires="p14">
      <p:transition spd="slow" p14:dur="2000" advTm="85399"/>
    </mc:Choice>
    <mc:Fallback xmlns="">
      <p:transition spd="slow" advTm="85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5EC7-7844-63E8-B156-B3FA8DAA3DC6}"/>
              </a:ext>
            </a:extLst>
          </p:cNvPr>
          <p:cNvSpPr>
            <a:spLocks noGrp="1"/>
          </p:cNvSpPr>
          <p:nvPr>
            <p:ph type="title"/>
          </p:nvPr>
        </p:nvSpPr>
        <p:spPr>
          <a:xfrm>
            <a:off x="1155298" y="264818"/>
            <a:ext cx="9905998" cy="1478570"/>
          </a:xfrm>
        </p:spPr>
        <p:txBody>
          <a:bodyPr/>
          <a:lstStyle/>
          <a:p>
            <a:pPr algn="ctr"/>
            <a:r>
              <a:rPr lang="en-US"/>
              <a:t>Motivation and background</a:t>
            </a:r>
          </a:p>
        </p:txBody>
      </p:sp>
      <p:sp>
        <p:nvSpPr>
          <p:cNvPr id="3" name="Content Placeholder 2">
            <a:extLst>
              <a:ext uri="{FF2B5EF4-FFF2-40B4-BE49-F238E27FC236}">
                <a16:creationId xmlns:a16="http://schemas.microsoft.com/office/drawing/2014/main" id="{AA2F96D3-C143-8E9E-AC81-FD0FABB9EB4C}"/>
              </a:ext>
            </a:extLst>
          </p:cNvPr>
          <p:cNvSpPr>
            <a:spLocks noGrp="1"/>
          </p:cNvSpPr>
          <p:nvPr>
            <p:ph idx="1"/>
          </p:nvPr>
        </p:nvSpPr>
        <p:spPr>
          <a:xfrm>
            <a:off x="1155298" y="1659441"/>
            <a:ext cx="10384707" cy="4933741"/>
          </a:xfrm>
        </p:spPr>
        <p:txBody>
          <a:bodyPr>
            <a:normAutofit/>
          </a:bodyPr>
          <a:lstStyle/>
          <a:p>
            <a:pPr marL="342900" marR="0" lvl="0" indent="-342900">
              <a:lnSpc>
                <a:spcPct val="100000"/>
              </a:lnSpc>
              <a:spcBef>
                <a:spcPct val="0"/>
              </a:spcBef>
              <a:spcAft>
                <a:spcPct val="0"/>
              </a:spcAft>
              <a:buSzTx/>
              <a:tabLst>
                <a:tab pos="457200" algn="l"/>
              </a:tabLst>
            </a:pPr>
            <a:r>
              <a:rPr lang="en-US" sz="2200"/>
              <a:t>Ensuring the security of personal belongings is essential in today’s world </a:t>
            </a:r>
          </a:p>
          <a:p>
            <a:pPr marL="0" marR="0" lvl="0" indent="0">
              <a:lnSpc>
                <a:spcPct val="100000"/>
              </a:lnSpc>
              <a:spcBef>
                <a:spcPct val="0"/>
              </a:spcBef>
              <a:spcAft>
                <a:spcPct val="0"/>
              </a:spcAft>
              <a:buSzTx/>
              <a:buNone/>
              <a:tabLst>
                <a:tab pos="457200" algn="l"/>
              </a:tabLst>
            </a:pPr>
            <a:endParaRPr lang="en-US" sz="2200"/>
          </a:p>
          <a:p>
            <a:pPr marL="342900" marR="0" lvl="0" indent="-342900">
              <a:lnSpc>
                <a:spcPct val="100000"/>
              </a:lnSpc>
              <a:spcBef>
                <a:spcPct val="0"/>
              </a:spcBef>
              <a:spcAft>
                <a:spcPct val="0"/>
              </a:spcAft>
              <a:buSzTx/>
              <a:tabLst>
                <a:tab pos="457200" algn="l"/>
              </a:tabLst>
            </a:pPr>
            <a:r>
              <a:rPr lang="en-US" sz="2200"/>
              <a:t>A reliable, secure, and portable storage for valuables</a:t>
            </a:r>
            <a:br>
              <a:rPr lang="en-US" sz="2200"/>
            </a:br>
            <a:endParaRPr lang="en-US" sz="2200"/>
          </a:p>
          <a:p>
            <a:pPr marL="342900" indent="-342900">
              <a:lnSpc>
                <a:spcPct val="100000"/>
              </a:lnSpc>
              <a:spcBef>
                <a:spcPct val="0"/>
              </a:spcBef>
              <a:spcAft>
                <a:spcPct val="0"/>
              </a:spcAft>
              <a:buSzTx/>
              <a:tabLst>
                <a:tab pos="457200" algn="l"/>
              </a:tabLst>
            </a:pPr>
            <a:r>
              <a:rPr lang="en-US" sz="2200"/>
              <a:t>Real-time alerts for unauthorized access attempts or tampering</a:t>
            </a:r>
          </a:p>
          <a:p>
            <a:pPr marL="0" marR="0" lvl="0" indent="0">
              <a:lnSpc>
                <a:spcPct val="100000"/>
              </a:lnSpc>
              <a:spcBef>
                <a:spcPct val="0"/>
              </a:spcBef>
              <a:spcAft>
                <a:spcPct val="0"/>
              </a:spcAft>
              <a:buSzTx/>
              <a:buNone/>
              <a:tabLst>
                <a:tab pos="457200" algn="l"/>
              </a:tabLst>
            </a:pPr>
            <a:endParaRPr lang="en-US" sz="2200"/>
          </a:p>
          <a:p>
            <a:pPr marL="342900" marR="0" lvl="0" indent="-342900">
              <a:lnSpc>
                <a:spcPct val="100000"/>
              </a:lnSpc>
              <a:spcBef>
                <a:spcPct val="0"/>
              </a:spcBef>
              <a:spcAft>
                <a:spcPct val="0"/>
              </a:spcAft>
              <a:buSzTx/>
              <a:tabLst>
                <a:tab pos="457200" algn="l"/>
              </a:tabLst>
            </a:pPr>
            <a:r>
              <a:rPr lang="en-US" sz="2200"/>
              <a:t>Create keyless, instant access</a:t>
            </a:r>
          </a:p>
          <a:p>
            <a:pPr marL="0" marR="0" lvl="0" indent="0">
              <a:lnSpc>
                <a:spcPct val="100000"/>
              </a:lnSpc>
              <a:spcBef>
                <a:spcPct val="0"/>
              </a:spcBef>
              <a:spcAft>
                <a:spcPct val="0"/>
              </a:spcAft>
              <a:buSzTx/>
              <a:buNone/>
              <a:tabLst>
                <a:tab pos="457200" algn="l"/>
              </a:tabLst>
            </a:pPr>
            <a:endParaRPr lang="en-US" sz="2200"/>
          </a:p>
          <a:p>
            <a:pPr marL="342900" indent="-342900">
              <a:lnSpc>
                <a:spcPct val="100000"/>
              </a:lnSpc>
              <a:spcBef>
                <a:spcPct val="0"/>
              </a:spcBef>
              <a:spcAft>
                <a:spcPct val="0"/>
              </a:spcAft>
              <a:buSzTx/>
              <a:tabLst>
                <a:tab pos="457200" algn="l"/>
              </a:tabLst>
            </a:pPr>
            <a:r>
              <a:rPr lang="en-US" sz="2200"/>
              <a:t>Provide awareness of its security status</a:t>
            </a:r>
            <a:br>
              <a:rPr lang="en-US" sz="2200"/>
            </a:br>
            <a:endParaRPr lang="en-US" sz="2200"/>
          </a:p>
          <a:p>
            <a:pPr marL="342900" indent="-342900">
              <a:lnSpc>
                <a:spcPct val="100000"/>
              </a:lnSpc>
              <a:spcBef>
                <a:spcPct val="0"/>
              </a:spcBef>
              <a:spcAft>
                <a:spcPct val="0"/>
              </a:spcAft>
              <a:buSzTx/>
              <a:tabLst>
                <a:tab pos="457200" algn="l"/>
              </a:tabLst>
            </a:pPr>
            <a:r>
              <a:rPr lang="en-US" sz="2200"/>
              <a:t>Customize additional access levels and monitor usage remotely through email notifications</a:t>
            </a:r>
          </a:p>
          <a:p>
            <a:pPr marL="0" indent="0">
              <a:lnSpc>
                <a:spcPct val="100000"/>
              </a:lnSpc>
              <a:spcBef>
                <a:spcPct val="0"/>
              </a:spcBef>
              <a:spcAft>
                <a:spcPct val="0"/>
              </a:spcAft>
              <a:buSzTx/>
              <a:buNone/>
              <a:tabLst>
                <a:tab pos="457200" algn="l"/>
              </a:tabLst>
            </a:pPr>
            <a:endParaRPr lang="en-US" sz="2200"/>
          </a:p>
          <a:p>
            <a:pPr marL="0" indent="0">
              <a:lnSpc>
                <a:spcPct val="100000"/>
              </a:lnSpc>
              <a:spcBef>
                <a:spcPct val="0"/>
              </a:spcBef>
              <a:spcAft>
                <a:spcPct val="0"/>
              </a:spcAft>
              <a:buSzTx/>
              <a:buNone/>
              <a:tabLst>
                <a:tab pos="457200" algn="l"/>
              </a:tabLst>
            </a:pPr>
            <a:endParaRPr lang="en-US" sz="2200"/>
          </a:p>
          <a:p>
            <a:pPr marL="0" marR="0" lvl="0" indent="0">
              <a:lnSpc>
                <a:spcPct val="100000"/>
              </a:lnSpc>
              <a:spcBef>
                <a:spcPct val="0"/>
              </a:spcBef>
              <a:spcAft>
                <a:spcPct val="0"/>
              </a:spcAft>
              <a:buSzTx/>
              <a:buNone/>
              <a:tabLst>
                <a:tab pos="457200" algn="l"/>
              </a:tabLst>
            </a:pPr>
            <a:endParaRPr lang="en-US" sz="2100"/>
          </a:p>
          <a:p>
            <a:pPr marL="0" marR="0" lvl="0" indent="0">
              <a:lnSpc>
                <a:spcPct val="107000"/>
              </a:lnSpc>
              <a:spcAft>
                <a:spcPts val="800"/>
              </a:spcAft>
              <a:buNone/>
              <a:tabLst>
                <a:tab pos="457200" algn="l"/>
              </a:tabLs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a:p>
          <a:p>
            <a:endParaRPr lang="en-US"/>
          </a:p>
        </p:txBody>
      </p:sp>
      <p:pic>
        <p:nvPicPr>
          <p:cNvPr id="5" name="Recorded Sound">
            <a:hlinkClick r:id="" action="ppaction://media"/>
            <a:extLst>
              <a:ext uri="{FF2B5EF4-FFF2-40B4-BE49-F238E27FC236}">
                <a16:creationId xmlns:a16="http://schemas.microsoft.com/office/drawing/2014/main" id="{0D43D203-AED6-2BEB-6461-90CEC059FF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79893" y="228000"/>
            <a:ext cx="487363" cy="487363"/>
          </a:xfrm>
          <a:prstGeom prst="rect">
            <a:avLst/>
          </a:prstGeom>
        </p:spPr>
      </p:pic>
      <p:sp>
        <p:nvSpPr>
          <p:cNvPr id="6" name="TextBox 5">
            <a:extLst>
              <a:ext uri="{FF2B5EF4-FFF2-40B4-BE49-F238E27FC236}">
                <a16:creationId xmlns:a16="http://schemas.microsoft.com/office/drawing/2014/main" id="{C2E9C173-9221-09BF-F4D8-A4B7C9E4A89E}"/>
              </a:ext>
            </a:extLst>
          </p:cNvPr>
          <p:cNvSpPr txBox="1"/>
          <p:nvPr/>
        </p:nvSpPr>
        <p:spPr>
          <a:xfrm>
            <a:off x="10566471" y="2213511"/>
            <a:ext cx="1175657" cy="369332"/>
          </a:xfrm>
          <a:prstGeom prst="rect">
            <a:avLst/>
          </a:prstGeom>
          <a:noFill/>
        </p:spPr>
        <p:txBody>
          <a:bodyPr wrap="square" rtlCol="0">
            <a:spAutoFit/>
          </a:bodyPr>
          <a:lstStyle/>
          <a:p>
            <a:r>
              <a:rPr lang="en-US"/>
              <a:t>Alexis (EE)</a:t>
            </a:r>
          </a:p>
        </p:txBody>
      </p:sp>
      <p:pic>
        <p:nvPicPr>
          <p:cNvPr id="7" name="Picture 2">
            <a:extLst>
              <a:ext uri="{FF2B5EF4-FFF2-40B4-BE49-F238E27FC236}">
                <a16:creationId xmlns:a16="http://schemas.microsoft.com/office/drawing/2014/main" id="{BA4182F5-E636-D987-FA23-13AEEA549F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7" t="700" r="700" b="21766"/>
          <a:stretch/>
        </p:blipFill>
        <p:spPr bwMode="auto">
          <a:xfrm>
            <a:off x="10427712" y="258647"/>
            <a:ext cx="1453173" cy="1954864"/>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732252"/>
      </p:ext>
    </p:extLst>
  </p:cSld>
  <p:clrMapOvr>
    <a:masterClrMapping/>
  </p:clrMapOvr>
  <mc:AlternateContent xmlns:mc="http://schemas.openxmlformats.org/markup-compatibility/2006" xmlns:p14="http://schemas.microsoft.com/office/powerpoint/2010/main">
    <mc:Choice Requires="p14">
      <p:transition spd="slow" p14:dur="2000" advTm="54745"/>
    </mc:Choice>
    <mc:Fallback xmlns="">
      <p:transition spd="slow" advTm="54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4A0D2-2F2A-6A84-E887-E44D5DDE99BE}"/>
              </a:ext>
            </a:extLst>
          </p:cNvPr>
          <p:cNvSpPr>
            <a:spLocks noGrp="1"/>
          </p:cNvSpPr>
          <p:nvPr>
            <p:ph type="title"/>
          </p:nvPr>
        </p:nvSpPr>
        <p:spPr>
          <a:xfrm>
            <a:off x="3770598" y="0"/>
            <a:ext cx="3700270" cy="794992"/>
          </a:xfrm>
        </p:spPr>
        <p:txBody>
          <a:bodyPr/>
          <a:lstStyle/>
          <a:p>
            <a:pPr algn="ctr"/>
            <a:r>
              <a:rPr lang="en-US"/>
              <a:t>PCB Layout</a:t>
            </a:r>
          </a:p>
        </p:txBody>
      </p:sp>
      <p:sp>
        <p:nvSpPr>
          <p:cNvPr id="3" name="Content Placeholder 2">
            <a:extLst>
              <a:ext uri="{FF2B5EF4-FFF2-40B4-BE49-F238E27FC236}">
                <a16:creationId xmlns:a16="http://schemas.microsoft.com/office/drawing/2014/main" id="{008C99D1-DA06-E132-944F-35833D9DE0E4}"/>
              </a:ext>
            </a:extLst>
          </p:cNvPr>
          <p:cNvSpPr>
            <a:spLocks noGrp="1"/>
          </p:cNvSpPr>
          <p:nvPr>
            <p:ph idx="1"/>
          </p:nvPr>
        </p:nvSpPr>
        <p:spPr>
          <a:xfrm>
            <a:off x="2269302" y="594992"/>
            <a:ext cx="1682495" cy="579058"/>
          </a:xfrm>
        </p:spPr>
        <p:txBody>
          <a:bodyPr vert="horz" lIns="91440" tIns="45720" rIns="91440" bIns="45720" rtlCol="0" anchor="t">
            <a:normAutofit/>
          </a:bodyPr>
          <a:lstStyle/>
          <a:p>
            <a:pPr marL="0" indent="0">
              <a:buNone/>
            </a:pPr>
            <a:r>
              <a:rPr lang="en-US">
                <a:latin typeface="TW Cen MT"/>
              </a:rPr>
              <a:t>Main PCB</a:t>
            </a:r>
            <a:endParaRPr lang="en-US"/>
          </a:p>
        </p:txBody>
      </p:sp>
      <p:pic>
        <p:nvPicPr>
          <p:cNvPr id="5" name="Picture 4" descr="A person sitting in a chair&#10;&#10;AI-generated content may be incorrect.">
            <a:extLst>
              <a:ext uri="{FF2B5EF4-FFF2-40B4-BE49-F238E27FC236}">
                <a16:creationId xmlns:a16="http://schemas.microsoft.com/office/drawing/2014/main" id="{336011C7-F3BC-3912-2CD2-EA849DA14706}"/>
              </a:ext>
            </a:extLst>
          </p:cNvPr>
          <p:cNvPicPr>
            <a:picLocks noChangeAspect="1"/>
          </p:cNvPicPr>
          <p:nvPr/>
        </p:nvPicPr>
        <p:blipFill>
          <a:blip r:embed="rId5"/>
          <a:stretch>
            <a:fillRect/>
          </a:stretch>
        </p:blipFill>
        <p:spPr>
          <a:xfrm rot="5400000">
            <a:off x="9757091" y="4824484"/>
            <a:ext cx="2136846" cy="1575624"/>
          </a:xfrm>
          <a:prstGeom prst="roundRect">
            <a:avLst/>
          </a:prstGeom>
        </p:spPr>
      </p:pic>
      <p:sp>
        <p:nvSpPr>
          <p:cNvPr id="4" name="TextBox 3">
            <a:extLst>
              <a:ext uri="{FF2B5EF4-FFF2-40B4-BE49-F238E27FC236}">
                <a16:creationId xmlns:a16="http://schemas.microsoft.com/office/drawing/2014/main" id="{34926CC6-BB47-2B64-2FFC-BCAE32B8564B}"/>
              </a:ext>
            </a:extLst>
          </p:cNvPr>
          <p:cNvSpPr txBox="1"/>
          <p:nvPr/>
        </p:nvSpPr>
        <p:spPr>
          <a:xfrm>
            <a:off x="8772939" y="1245704"/>
            <a:ext cx="27697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endParaRPr lang="en-US"/>
          </a:p>
        </p:txBody>
      </p:sp>
      <p:sp>
        <p:nvSpPr>
          <p:cNvPr id="7" name="TextBox 6">
            <a:extLst>
              <a:ext uri="{FF2B5EF4-FFF2-40B4-BE49-F238E27FC236}">
                <a16:creationId xmlns:a16="http://schemas.microsoft.com/office/drawing/2014/main" id="{435425FD-1B16-906B-93A4-F3B3D5C743C6}"/>
              </a:ext>
            </a:extLst>
          </p:cNvPr>
          <p:cNvSpPr txBox="1"/>
          <p:nvPr/>
        </p:nvSpPr>
        <p:spPr>
          <a:xfrm>
            <a:off x="8747332" y="1070456"/>
            <a:ext cx="276970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ESP-WROOM-32</a:t>
            </a:r>
          </a:p>
          <a:p>
            <a:pPr marL="285750" indent="-285750">
              <a:buFont typeface="Arial"/>
              <a:buChar char="•"/>
            </a:pPr>
            <a:r>
              <a:rPr lang="en-US"/>
              <a:t>3.3V Regulator</a:t>
            </a:r>
          </a:p>
          <a:p>
            <a:pPr marL="285750" indent="-285750">
              <a:buFont typeface="Arial"/>
              <a:buChar char="•"/>
            </a:pPr>
            <a:r>
              <a:rPr lang="en-US"/>
              <a:t>Keypad</a:t>
            </a:r>
          </a:p>
          <a:p>
            <a:pPr marL="285750" indent="-285750">
              <a:buFont typeface="Arial"/>
              <a:buChar char="•"/>
            </a:pPr>
            <a:r>
              <a:rPr lang="en-US"/>
              <a:t>Fingerprint Scanner</a:t>
            </a:r>
          </a:p>
          <a:p>
            <a:pPr marL="285750" indent="-285750">
              <a:buFont typeface="Arial"/>
              <a:buChar char="•"/>
            </a:pPr>
            <a:r>
              <a:rPr lang="en-US"/>
              <a:t>RGB LED</a:t>
            </a:r>
          </a:p>
          <a:p>
            <a:pPr marL="285750" indent="-285750">
              <a:buFont typeface="Arial"/>
              <a:buChar char="•"/>
            </a:pPr>
            <a:r>
              <a:rPr lang="en-US"/>
              <a:t>Buzzer</a:t>
            </a:r>
          </a:p>
          <a:p>
            <a:pPr marL="285750" indent="-285750">
              <a:buFont typeface="Arial"/>
              <a:buChar char="•"/>
            </a:pPr>
            <a:r>
              <a:rPr lang="en-US"/>
              <a:t>Motion Sensor</a:t>
            </a:r>
          </a:p>
          <a:p>
            <a:pPr marL="285750" indent="-285750">
              <a:buFont typeface="Arial"/>
              <a:buChar char="•"/>
            </a:pPr>
            <a:r>
              <a:rPr lang="en-US"/>
              <a:t>Display</a:t>
            </a:r>
          </a:p>
          <a:p>
            <a:pPr marL="285750" indent="-285750">
              <a:buFont typeface="Arial"/>
              <a:buChar char="•"/>
            </a:pPr>
            <a:r>
              <a:rPr lang="en-US"/>
              <a:t>Door Sensor</a:t>
            </a:r>
          </a:p>
          <a:p>
            <a:pPr marL="285750" indent="-285750">
              <a:buFont typeface="Arial"/>
              <a:buChar char="•"/>
            </a:pPr>
            <a:r>
              <a:rPr lang="en-US"/>
              <a:t>Ext. USB-UART Converter</a:t>
            </a:r>
          </a:p>
        </p:txBody>
      </p:sp>
      <p:pic>
        <p:nvPicPr>
          <p:cNvPr id="9" name="Picture 8" descr="A computer screen shot of a circuit board&#10;&#10;AI-generated content may be incorrect.">
            <a:extLst>
              <a:ext uri="{FF2B5EF4-FFF2-40B4-BE49-F238E27FC236}">
                <a16:creationId xmlns:a16="http://schemas.microsoft.com/office/drawing/2014/main" id="{8BD80A6B-0606-DAEB-318F-B124F719F880}"/>
              </a:ext>
            </a:extLst>
          </p:cNvPr>
          <p:cNvPicPr>
            <a:picLocks noChangeAspect="1"/>
          </p:cNvPicPr>
          <p:nvPr/>
        </p:nvPicPr>
        <p:blipFill>
          <a:blip r:embed="rId6"/>
          <a:stretch>
            <a:fillRect/>
          </a:stretch>
        </p:blipFill>
        <p:spPr>
          <a:xfrm>
            <a:off x="1366486" y="1088292"/>
            <a:ext cx="7094875" cy="5541107"/>
          </a:xfrm>
          <a:prstGeom prst="rect">
            <a:avLst/>
          </a:prstGeom>
        </p:spPr>
      </p:pic>
      <p:pic>
        <p:nvPicPr>
          <p:cNvPr id="11" name="Recorded Sound">
            <a:hlinkClick r:id="" action="ppaction://media"/>
            <a:extLst>
              <a:ext uri="{FF2B5EF4-FFF2-40B4-BE49-F238E27FC236}">
                <a16:creationId xmlns:a16="http://schemas.microsoft.com/office/drawing/2014/main" id="{7D490164-8B6B-A5A2-0DF3-A668000676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40335" y="6308798"/>
            <a:ext cx="320601" cy="320601"/>
          </a:xfrm>
          <a:prstGeom prst="rect">
            <a:avLst/>
          </a:prstGeom>
        </p:spPr>
      </p:pic>
      <p:sp>
        <p:nvSpPr>
          <p:cNvPr id="6" name="TextBox 5">
            <a:extLst>
              <a:ext uri="{FF2B5EF4-FFF2-40B4-BE49-F238E27FC236}">
                <a16:creationId xmlns:a16="http://schemas.microsoft.com/office/drawing/2014/main" id="{F87E11C0-BA99-0CA1-CE8F-4CEE8323B91C}"/>
              </a:ext>
            </a:extLst>
          </p:cNvPr>
          <p:cNvSpPr txBox="1"/>
          <p:nvPr/>
        </p:nvSpPr>
        <p:spPr>
          <a:xfrm>
            <a:off x="10037702" y="4165689"/>
            <a:ext cx="1429102" cy="369332"/>
          </a:xfrm>
          <a:prstGeom prst="rect">
            <a:avLst/>
          </a:prstGeom>
          <a:noFill/>
        </p:spPr>
        <p:txBody>
          <a:bodyPr wrap="square">
            <a:spAutoFit/>
          </a:bodyPr>
          <a:lstStyle/>
          <a:p>
            <a:pPr algn="ctr"/>
            <a:r>
              <a:rPr lang="en-US"/>
              <a:t>Eric(EE)</a:t>
            </a:r>
          </a:p>
        </p:txBody>
      </p:sp>
    </p:spTree>
    <p:extLst>
      <p:ext uri="{BB962C8B-B14F-4D97-AF65-F5344CB8AC3E}">
        <p14:creationId xmlns:p14="http://schemas.microsoft.com/office/powerpoint/2010/main" val="2848074979"/>
      </p:ext>
    </p:extLst>
  </p:cSld>
  <p:clrMapOvr>
    <a:masterClrMapping/>
  </p:clrMapOvr>
  <mc:AlternateContent xmlns:mc="http://schemas.openxmlformats.org/markup-compatibility/2006" xmlns:p14="http://schemas.microsoft.com/office/powerpoint/2010/main">
    <mc:Choice Requires="p14">
      <p:transition spd="slow" p14:dur="2000" advTm="19183"/>
    </mc:Choice>
    <mc:Fallback xmlns="">
      <p:transition spd="slow" advTm="19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8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B9CB7-94C1-D1B2-2F3F-D9DBEC3AA3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9BCFB-F1E8-2AF2-B5D8-AFBD1B7629E6}"/>
              </a:ext>
            </a:extLst>
          </p:cNvPr>
          <p:cNvSpPr>
            <a:spLocks noGrp="1"/>
          </p:cNvSpPr>
          <p:nvPr>
            <p:ph type="title"/>
          </p:nvPr>
        </p:nvSpPr>
        <p:spPr>
          <a:xfrm>
            <a:off x="3750500" y="1671"/>
            <a:ext cx="3700270" cy="794992"/>
          </a:xfrm>
        </p:spPr>
        <p:txBody>
          <a:bodyPr/>
          <a:lstStyle/>
          <a:p>
            <a:pPr algn="ctr"/>
            <a:r>
              <a:rPr lang="en-US"/>
              <a:t>PCB Layout</a:t>
            </a:r>
          </a:p>
        </p:txBody>
      </p:sp>
      <p:sp>
        <p:nvSpPr>
          <p:cNvPr id="3" name="Content Placeholder 2">
            <a:extLst>
              <a:ext uri="{FF2B5EF4-FFF2-40B4-BE49-F238E27FC236}">
                <a16:creationId xmlns:a16="http://schemas.microsoft.com/office/drawing/2014/main" id="{059EDCB2-850F-C47D-14A7-FABAEF319749}"/>
              </a:ext>
            </a:extLst>
          </p:cNvPr>
          <p:cNvSpPr>
            <a:spLocks noGrp="1"/>
          </p:cNvSpPr>
          <p:nvPr>
            <p:ph idx="1"/>
          </p:nvPr>
        </p:nvSpPr>
        <p:spPr>
          <a:xfrm>
            <a:off x="4068422" y="866993"/>
            <a:ext cx="3064427" cy="579058"/>
          </a:xfrm>
        </p:spPr>
        <p:txBody>
          <a:bodyPr vert="horz" lIns="91440" tIns="45720" rIns="91440" bIns="45720" rtlCol="0" anchor="t">
            <a:normAutofit/>
          </a:bodyPr>
          <a:lstStyle/>
          <a:p>
            <a:pPr marL="0" indent="0">
              <a:buNone/>
            </a:pPr>
            <a:r>
              <a:rPr lang="en-US">
                <a:latin typeface="TW Cen MT"/>
              </a:rPr>
              <a:t>Locking Mechanism PCB</a:t>
            </a:r>
            <a:endParaRPr lang="en-US"/>
          </a:p>
        </p:txBody>
      </p:sp>
      <p:sp>
        <p:nvSpPr>
          <p:cNvPr id="6" name="TextBox 5">
            <a:extLst>
              <a:ext uri="{FF2B5EF4-FFF2-40B4-BE49-F238E27FC236}">
                <a16:creationId xmlns:a16="http://schemas.microsoft.com/office/drawing/2014/main" id="{3D840218-AA3D-ADBA-1E63-CE0751F1F892}"/>
              </a:ext>
            </a:extLst>
          </p:cNvPr>
          <p:cNvSpPr txBox="1"/>
          <p:nvPr/>
        </p:nvSpPr>
        <p:spPr>
          <a:xfrm>
            <a:off x="8880373" y="1693085"/>
            <a:ext cx="2946537" cy="2153731"/>
          </a:xfrm>
          <a:prstGeom prst="rect">
            <a:avLst/>
          </a:prstGeom>
          <a:noFill/>
        </p:spPr>
        <p:txBody>
          <a:bodyPr wrap="square">
            <a:spAutoFit/>
          </a:bodyPr>
          <a:lstStyle/>
          <a:p>
            <a:pPr marR="0" lvl="0">
              <a:lnSpc>
                <a:spcPct val="107000"/>
              </a:lnSpc>
              <a:tabLst>
                <a:tab pos="457200" algn="l"/>
              </a:tabLs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Arial" panose="020B0604020202020204" pitchFamily="34" charset="0"/>
              <a:buChar char="•"/>
              <a:tabLst>
                <a:tab pos="45720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5V Voltage Regulator </a:t>
            </a:r>
          </a:p>
          <a:p>
            <a:pPr marL="342900" marR="0" lvl="0" indent="-342900">
              <a:lnSpc>
                <a:spcPct val="107000"/>
              </a:lnSpc>
              <a:buFont typeface="Arial" panose="020B0604020202020204" pitchFamily="34" charset="0"/>
              <a:buChar char="•"/>
              <a:tabLst>
                <a:tab pos="45720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Power Barrel </a:t>
            </a:r>
            <a:r>
              <a:rPr lang="en-US" kern="100">
                <a:latin typeface="Calibri" panose="020F0502020204030204" pitchFamily="34" charset="0"/>
                <a:ea typeface="Calibri" panose="020F0502020204030204" pitchFamily="34" charset="0"/>
                <a:cs typeface="Times New Roman" panose="02020603050405020304" pitchFamily="18" charset="0"/>
              </a:rPr>
              <a:t>J</a:t>
            </a:r>
            <a:r>
              <a:rPr lang="en-US" sz="1800" kern="100">
                <a:effectLst/>
                <a:latin typeface="Calibri" panose="020F0502020204030204" pitchFamily="34" charset="0"/>
                <a:ea typeface="Calibri" panose="020F0502020204030204" pitchFamily="34" charset="0"/>
                <a:cs typeface="Times New Roman" panose="02020603050405020304" pitchFamily="18" charset="0"/>
              </a:rPr>
              <a:t>ack </a:t>
            </a:r>
          </a:p>
          <a:p>
            <a:pPr marL="342900" marR="0" lvl="0" indent="-342900">
              <a:lnSpc>
                <a:spcPct val="107000"/>
              </a:lnSpc>
              <a:buFont typeface="Arial" panose="020B0604020202020204" pitchFamily="34" charset="0"/>
              <a:buChar char="•"/>
              <a:tabLst>
                <a:tab pos="45720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SPDT Relay</a:t>
            </a:r>
          </a:p>
          <a:p>
            <a:pPr marL="342900" marR="0" lvl="0" indent="-342900">
              <a:lnSpc>
                <a:spcPct val="107000"/>
              </a:lnSpc>
              <a:buFont typeface="Arial" panose="020B0604020202020204" pitchFamily="34" charset="0"/>
              <a:buChar char="•"/>
              <a:tabLst>
                <a:tab pos="45720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N-Channel MOSFET Transistor </a:t>
            </a:r>
          </a:p>
          <a:p>
            <a:pPr marL="342900" marR="0" lvl="0" indent="-342900">
              <a:lnSpc>
                <a:spcPct val="107000"/>
              </a:lnSpc>
              <a:buFont typeface="Arial" panose="020B0604020202020204" pitchFamily="34" charset="0"/>
              <a:buChar char="•"/>
              <a:tabLst>
                <a:tab pos="45720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Solenoid </a:t>
            </a:r>
          </a:p>
        </p:txBody>
      </p:sp>
      <p:pic>
        <p:nvPicPr>
          <p:cNvPr id="7" name="Picture 2">
            <a:extLst>
              <a:ext uri="{FF2B5EF4-FFF2-40B4-BE49-F238E27FC236}">
                <a16:creationId xmlns:a16="http://schemas.microsoft.com/office/drawing/2014/main" id="{73C75524-67B9-95AB-588C-29B39F1C13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 t="700" r="700" b="21766"/>
          <a:stretch/>
        </p:blipFill>
        <p:spPr bwMode="auto">
          <a:xfrm>
            <a:off x="9509579" y="4401178"/>
            <a:ext cx="1688123" cy="2270928"/>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Recorded Sound">
            <a:hlinkClick r:id="" action="ppaction://media"/>
            <a:extLst>
              <a:ext uri="{FF2B5EF4-FFF2-40B4-BE49-F238E27FC236}">
                <a16:creationId xmlns:a16="http://schemas.microsoft.com/office/drawing/2014/main" id="{394BE9FE-A870-6F2F-C8D6-4DB01EBD9C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8360" y="4157496"/>
            <a:ext cx="487363" cy="487363"/>
          </a:xfrm>
          <a:prstGeom prst="rect">
            <a:avLst/>
          </a:prstGeom>
        </p:spPr>
      </p:pic>
      <p:sp>
        <p:nvSpPr>
          <p:cNvPr id="9" name="TextBox 8">
            <a:extLst>
              <a:ext uri="{FF2B5EF4-FFF2-40B4-BE49-F238E27FC236}">
                <a16:creationId xmlns:a16="http://schemas.microsoft.com/office/drawing/2014/main" id="{E6059F4F-42E7-68BF-5BD8-902FC4464208}"/>
              </a:ext>
            </a:extLst>
          </p:cNvPr>
          <p:cNvSpPr txBox="1"/>
          <p:nvPr/>
        </p:nvSpPr>
        <p:spPr>
          <a:xfrm>
            <a:off x="9760369" y="4031845"/>
            <a:ext cx="1186542" cy="369332"/>
          </a:xfrm>
          <a:prstGeom prst="rect">
            <a:avLst/>
          </a:prstGeom>
          <a:noFill/>
        </p:spPr>
        <p:txBody>
          <a:bodyPr wrap="square">
            <a:spAutoFit/>
          </a:bodyPr>
          <a:lstStyle/>
          <a:p>
            <a:r>
              <a:rPr lang="en-US"/>
              <a:t>Alexis (EE)</a:t>
            </a:r>
          </a:p>
        </p:txBody>
      </p:sp>
      <p:pic>
        <p:nvPicPr>
          <p:cNvPr id="13" name="Picture 12">
            <a:extLst>
              <a:ext uri="{FF2B5EF4-FFF2-40B4-BE49-F238E27FC236}">
                <a16:creationId xmlns:a16="http://schemas.microsoft.com/office/drawing/2014/main" id="{7A6D211D-4335-8484-97B6-83712285062B}"/>
              </a:ext>
            </a:extLst>
          </p:cNvPr>
          <p:cNvPicPr>
            <a:picLocks noChangeAspect="1"/>
          </p:cNvPicPr>
          <p:nvPr/>
        </p:nvPicPr>
        <p:blipFill>
          <a:blip r:embed="rId7"/>
          <a:stretch>
            <a:fillRect/>
          </a:stretch>
        </p:blipFill>
        <p:spPr>
          <a:xfrm>
            <a:off x="923496" y="1693085"/>
            <a:ext cx="7738703" cy="4101428"/>
          </a:xfrm>
          <a:prstGeom prst="rect">
            <a:avLst/>
          </a:prstGeom>
        </p:spPr>
      </p:pic>
    </p:spTree>
    <p:extLst>
      <p:ext uri="{BB962C8B-B14F-4D97-AF65-F5344CB8AC3E}">
        <p14:creationId xmlns:p14="http://schemas.microsoft.com/office/powerpoint/2010/main" val="1725465049"/>
      </p:ext>
    </p:extLst>
  </p:cSld>
  <p:clrMapOvr>
    <a:masterClrMapping/>
  </p:clrMapOvr>
  <mc:AlternateContent xmlns:mc="http://schemas.openxmlformats.org/markup-compatibility/2006" xmlns:p14="http://schemas.microsoft.com/office/powerpoint/2010/main">
    <mc:Choice Requires="p14">
      <p:transition spd="slow" p14:dur="2000" advTm="24138"/>
    </mc:Choice>
    <mc:Fallback xmlns="">
      <p:transition spd="slow" advTm="24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635BA-6721-CA47-9272-C54006102250}"/>
              </a:ext>
            </a:extLst>
          </p:cNvPr>
          <p:cNvSpPr>
            <a:spLocks noGrp="1"/>
          </p:cNvSpPr>
          <p:nvPr>
            <p:ph type="title"/>
          </p:nvPr>
        </p:nvSpPr>
        <p:spPr>
          <a:xfrm>
            <a:off x="3623190" y="123244"/>
            <a:ext cx="4745587" cy="552700"/>
          </a:xfrm>
        </p:spPr>
        <p:txBody>
          <a:bodyPr>
            <a:normAutofit fontScale="90000"/>
          </a:bodyPr>
          <a:lstStyle/>
          <a:p>
            <a:pPr algn="ctr"/>
            <a:r>
              <a:rPr lang="en-US"/>
              <a:t>Final Main PCB Design</a:t>
            </a:r>
          </a:p>
        </p:txBody>
      </p:sp>
      <p:sp>
        <p:nvSpPr>
          <p:cNvPr id="3" name="Content Placeholder 2">
            <a:extLst>
              <a:ext uri="{FF2B5EF4-FFF2-40B4-BE49-F238E27FC236}">
                <a16:creationId xmlns:a16="http://schemas.microsoft.com/office/drawing/2014/main" id="{4829A14F-39B6-FC73-D435-CCFCF64A8B01}"/>
              </a:ext>
            </a:extLst>
          </p:cNvPr>
          <p:cNvSpPr>
            <a:spLocks noGrp="1"/>
          </p:cNvSpPr>
          <p:nvPr>
            <p:ph idx="1"/>
          </p:nvPr>
        </p:nvSpPr>
        <p:spPr>
          <a:xfrm>
            <a:off x="1531976" y="4582885"/>
            <a:ext cx="8079564" cy="1870845"/>
          </a:xfrm>
        </p:spPr>
        <p:txBody>
          <a:bodyPr vert="horz" lIns="91440" tIns="45720" rIns="91440" bIns="45720" rtlCol="0" anchor="t">
            <a:normAutofit/>
          </a:bodyPr>
          <a:lstStyle/>
          <a:p>
            <a:pPr marL="0" indent="0">
              <a:buNone/>
            </a:pPr>
            <a:r>
              <a:rPr lang="en-US" sz="2200"/>
              <a:t>Modifications:</a:t>
            </a:r>
          </a:p>
          <a:p>
            <a:r>
              <a:rPr lang="en-US" sz="2200"/>
              <a:t>Fingerprint scanner and motion sensor traces are connected to 5V</a:t>
            </a:r>
          </a:p>
          <a:p>
            <a:r>
              <a:rPr lang="en-US" sz="2200"/>
              <a:t>Scratched off a trace to connect extra pin to GND</a:t>
            </a:r>
          </a:p>
          <a:p>
            <a:endParaRPr lang="en-US"/>
          </a:p>
        </p:txBody>
      </p:sp>
      <p:pic>
        <p:nvPicPr>
          <p:cNvPr id="5" name="Picture 4" descr="A person sitting in a chair&#10;&#10;AI-generated content may be incorrect.">
            <a:extLst>
              <a:ext uri="{FF2B5EF4-FFF2-40B4-BE49-F238E27FC236}">
                <a16:creationId xmlns:a16="http://schemas.microsoft.com/office/drawing/2014/main" id="{C251EBDF-4164-3B67-3E74-A3FAC50E35E8}"/>
              </a:ext>
            </a:extLst>
          </p:cNvPr>
          <p:cNvPicPr>
            <a:picLocks noChangeAspect="1"/>
          </p:cNvPicPr>
          <p:nvPr/>
        </p:nvPicPr>
        <p:blipFill>
          <a:blip r:embed="rId5"/>
          <a:stretch>
            <a:fillRect/>
          </a:stretch>
        </p:blipFill>
        <p:spPr>
          <a:xfrm rot="5400000">
            <a:off x="10817372" y="5534382"/>
            <a:ext cx="1426949" cy="1093676"/>
          </a:xfrm>
          <a:prstGeom prst="roundRect">
            <a:avLst/>
          </a:prstGeom>
        </p:spPr>
      </p:pic>
      <p:sp>
        <p:nvSpPr>
          <p:cNvPr id="4" name="TextBox 3">
            <a:extLst>
              <a:ext uri="{FF2B5EF4-FFF2-40B4-BE49-F238E27FC236}">
                <a16:creationId xmlns:a16="http://schemas.microsoft.com/office/drawing/2014/main" id="{82F49B83-C25B-F8C3-7EC9-480B2AAD5BAE}"/>
              </a:ext>
            </a:extLst>
          </p:cNvPr>
          <p:cNvSpPr txBox="1"/>
          <p:nvPr/>
        </p:nvSpPr>
        <p:spPr>
          <a:xfrm>
            <a:off x="11105042" y="5037306"/>
            <a:ext cx="1429102" cy="369332"/>
          </a:xfrm>
          <a:prstGeom prst="rect">
            <a:avLst/>
          </a:prstGeom>
          <a:noFill/>
        </p:spPr>
        <p:txBody>
          <a:bodyPr wrap="square">
            <a:spAutoFit/>
          </a:bodyPr>
          <a:lstStyle/>
          <a:p>
            <a:pPr algn="ctr"/>
            <a:r>
              <a:rPr lang="en-US"/>
              <a:t>Eric(EE)</a:t>
            </a:r>
          </a:p>
        </p:txBody>
      </p:sp>
      <p:pic>
        <p:nvPicPr>
          <p:cNvPr id="9" name="Picture 8" descr="A green circuit board with many small chips&#10;&#10;Description automatically generated">
            <a:extLst>
              <a:ext uri="{FF2B5EF4-FFF2-40B4-BE49-F238E27FC236}">
                <a16:creationId xmlns:a16="http://schemas.microsoft.com/office/drawing/2014/main" id="{60F41076-EF96-9B67-5B0D-2A001B0D2126}"/>
              </a:ext>
            </a:extLst>
          </p:cNvPr>
          <p:cNvPicPr>
            <a:picLocks noChangeAspect="1"/>
          </p:cNvPicPr>
          <p:nvPr/>
        </p:nvPicPr>
        <p:blipFill>
          <a:blip r:embed="rId6"/>
          <a:srcRect l="-1" t="11014" r="-3542" b="14673"/>
          <a:stretch/>
        </p:blipFill>
        <p:spPr>
          <a:xfrm>
            <a:off x="1983622" y="917405"/>
            <a:ext cx="8714858" cy="3580364"/>
          </a:xfrm>
          <a:prstGeom prst="rect">
            <a:avLst/>
          </a:prstGeom>
        </p:spPr>
      </p:pic>
      <p:sp>
        <p:nvSpPr>
          <p:cNvPr id="12" name="TextBox 11">
            <a:extLst>
              <a:ext uri="{FF2B5EF4-FFF2-40B4-BE49-F238E27FC236}">
                <a16:creationId xmlns:a16="http://schemas.microsoft.com/office/drawing/2014/main" id="{36C5022D-E973-B250-EA50-91652E037333}"/>
              </a:ext>
            </a:extLst>
          </p:cNvPr>
          <p:cNvSpPr txBox="1"/>
          <p:nvPr/>
        </p:nvSpPr>
        <p:spPr>
          <a:xfrm>
            <a:off x="5811253" y="5871411"/>
            <a:ext cx="184731" cy="369332"/>
          </a:xfrm>
          <a:prstGeom prst="rect">
            <a:avLst/>
          </a:prstGeom>
          <a:noFill/>
        </p:spPr>
        <p:txBody>
          <a:bodyPr wrap="none" rtlCol="0">
            <a:spAutoFit/>
          </a:bodyPr>
          <a:lstStyle/>
          <a:p>
            <a:endParaRPr lang="en-US"/>
          </a:p>
        </p:txBody>
      </p:sp>
      <p:pic>
        <p:nvPicPr>
          <p:cNvPr id="8" name="Recorded Sound">
            <a:hlinkClick r:id="" action="ppaction://media"/>
            <a:extLst>
              <a:ext uri="{FF2B5EF4-FFF2-40B4-BE49-F238E27FC236}">
                <a16:creationId xmlns:a16="http://schemas.microsoft.com/office/drawing/2014/main" id="{501C9312-4D69-4EDF-D598-E15B3C9999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14609" y="6056077"/>
            <a:ext cx="487363" cy="487363"/>
          </a:xfrm>
          <a:prstGeom prst="rect">
            <a:avLst/>
          </a:prstGeom>
        </p:spPr>
      </p:pic>
    </p:spTree>
    <p:extLst>
      <p:ext uri="{BB962C8B-B14F-4D97-AF65-F5344CB8AC3E}">
        <p14:creationId xmlns:p14="http://schemas.microsoft.com/office/powerpoint/2010/main" val="3791762807"/>
      </p:ext>
    </p:extLst>
  </p:cSld>
  <p:clrMapOvr>
    <a:masterClrMapping/>
  </p:clrMapOvr>
  <mc:AlternateContent xmlns:mc="http://schemas.openxmlformats.org/markup-compatibility/2006" xmlns:p14="http://schemas.microsoft.com/office/powerpoint/2010/main">
    <mc:Choice Requires="p14">
      <p:transition spd="slow" p14:dur="2000" advTm="12204"/>
    </mc:Choice>
    <mc:Fallback xmlns="">
      <p:transition spd="slow" advTm="12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E2132-418C-657D-61D2-737330E23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248992-DE2E-F968-21E7-9A7B0C461EC1}"/>
              </a:ext>
            </a:extLst>
          </p:cNvPr>
          <p:cNvSpPr>
            <a:spLocks noGrp="1"/>
          </p:cNvSpPr>
          <p:nvPr>
            <p:ph type="title"/>
          </p:nvPr>
        </p:nvSpPr>
        <p:spPr>
          <a:xfrm>
            <a:off x="2038828" y="205985"/>
            <a:ext cx="8114344" cy="756542"/>
          </a:xfrm>
        </p:spPr>
        <p:txBody>
          <a:bodyPr>
            <a:normAutofit fontScale="90000"/>
          </a:bodyPr>
          <a:lstStyle/>
          <a:p>
            <a:pPr algn="ctr"/>
            <a:r>
              <a:rPr lang="en-US"/>
              <a:t>Final Locking Mechanism PCB Design</a:t>
            </a:r>
          </a:p>
        </p:txBody>
      </p:sp>
      <p:sp>
        <p:nvSpPr>
          <p:cNvPr id="3" name="Content Placeholder 2">
            <a:extLst>
              <a:ext uri="{FF2B5EF4-FFF2-40B4-BE49-F238E27FC236}">
                <a16:creationId xmlns:a16="http://schemas.microsoft.com/office/drawing/2014/main" id="{24F8E27E-B1E4-CDF4-E958-96E3C285B92C}"/>
              </a:ext>
            </a:extLst>
          </p:cNvPr>
          <p:cNvSpPr>
            <a:spLocks noGrp="1"/>
          </p:cNvSpPr>
          <p:nvPr>
            <p:ph idx="1"/>
          </p:nvPr>
        </p:nvSpPr>
        <p:spPr>
          <a:xfrm>
            <a:off x="1177088" y="1492036"/>
            <a:ext cx="10546339" cy="4895660"/>
          </a:xfrm>
        </p:spPr>
        <p:txBody>
          <a:bodyPr vert="horz" lIns="91440" tIns="45720" rIns="91440" bIns="45720" rtlCol="0" anchor="t">
            <a:normAutofit/>
          </a:bodyPr>
          <a:lstStyle/>
          <a:p>
            <a:pPr marL="0" indent="0">
              <a:buNone/>
            </a:pPr>
            <a:endParaRPr lang="en-US"/>
          </a:p>
          <a:p>
            <a:pPr marL="0" indent="0">
              <a:buNone/>
            </a:pPr>
            <a:endParaRPr lang="en-US"/>
          </a:p>
        </p:txBody>
      </p:sp>
      <p:pic>
        <p:nvPicPr>
          <p:cNvPr id="6" name="Picture 2">
            <a:extLst>
              <a:ext uri="{FF2B5EF4-FFF2-40B4-BE49-F238E27FC236}">
                <a16:creationId xmlns:a16="http://schemas.microsoft.com/office/drawing/2014/main" id="{9515EF27-4C17-D984-81B1-D16F1585B7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 t="700" r="700" b="21766"/>
          <a:stretch/>
        </p:blipFill>
        <p:spPr bwMode="auto">
          <a:xfrm>
            <a:off x="10287000" y="4438901"/>
            <a:ext cx="1654209" cy="2225306"/>
          </a:xfrm>
          <a:prstGeom prst="round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F81BD0-D98B-7B63-6C5C-9A8B06A2B183}"/>
              </a:ext>
            </a:extLst>
          </p:cNvPr>
          <p:cNvSpPr txBox="1"/>
          <p:nvPr/>
        </p:nvSpPr>
        <p:spPr>
          <a:xfrm>
            <a:off x="10754667" y="4023947"/>
            <a:ext cx="1186542" cy="369332"/>
          </a:xfrm>
          <a:prstGeom prst="rect">
            <a:avLst/>
          </a:prstGeom>
          <a:noFill/>
        </p:spPr>
        <p:txBody>
          <a:bodyPr wrap="square">
            <a:spAutoFit/>
          </a:bodyPr>
          <a:lstStyle/>
          <a:p>
            <a:r>
              <a:rPr lang="en-US"/>
              <a:t>Alexis (EE)</a:t>
            </a:r>
          </a:p>
        </p:txBody>
      </p:sp>
      <p:sp>
        <p:nvSpPr>
          <p:cNvPr id="5" name="TextBox 4">
            <a:extLst>
              <a:ext uri="{FF2B5EF4-FFF2-40B4-BE49-F238E27FC236}">
                <a16:creationId xmlns:a16="http://schemas.microsoft.com/office/drawing/2014/main" id="{639F0237-6DE3-88BE-345D-7492281D0F06}"/>
              </a:ext>
            </a:extLst>
          </p:cNvPr>
          <p:cNvSpPr txBox="1"/>
          <p:nvPr/>
        </p:nvSpPr>
        <p:spPr>
          <a:xfrm>
            <a:off x="2130916" y="4927520"/>
            <a:ext cx="7202256" cy="1631216"/>
          </a:xfrm>
          <a:prstGeom prst="rect">
            <a:avLst/>
          </a:prstGeom>
          <a:noFill/>
        </p:spPr>
        <p:txBody>
          <a:bodyPr wrap="square">
            <a:spAutoFit/>
          </a:bodyPr>
          <a:lstStyle/>
          <a:p>
            <a:pPr marL="0" indent="0">
              <a:buNone/>
            </a:pPr>
            <a:r>
              <a:rPr lang="en-US" sz="2000"/>
              <a:t>Modifications:</a:t>
            </a:r>
            <a:br>
              <a:rPr lang="en-US" sz="2000"/>
            </a:br>
            <a:endParaRPr lang="en-US" sz="2000"/>
          </a:p>
          <a:p>
            <a:pPr marL="285750" indent="-285750">
              <a:buFont typeface="Arial" panose="020B0604020202020204" pitchFamily="34" charset="0"/>
              <a:buChar char="•"/>
            </a:pPr>
            <a:r>
              <a:rPr lang="en-US" sz="2000"/>
              <a:t>Connect the second led indicator to the 5V voltage regulator </a:t>
            </a:r>
            <a:br>
              <a:rPr lang="en-US" sz="2000"/>
            </a:br>
            <a:endParaRPr lang="en-US" sz="2000"/>
          </a:p>
          <a:p>
            <a:pPr marL="285750" indent="-285750">
              <a:buFont typeface="Arial" panose="020B0604020202020204" pitchFamily="34" charset="0"/>
              <a:buChar char="•"/>
            </a:pPr>
            <a:r>
              <a:rPr lang="en-US" sz="2000"/>
              <a:t>Add a pin on the board for the signal pin of the relay</a:t>
            </a:r>
          </a:p>
        </p:txBody>
      </p:sp>
      <p:pic>
        <p:nvPicPr>
          <p:cNvPr id="1026" name="Picture 2">
            <a:extLst>
              <a:ext uri="{FF2B5EF4-FFF2-40B4-BE49-F238E27FC236}">
                <a16:creationId xmlns:a16="http://schemas.microsoft.com/office/drawing/2014/main" id="{591D6C03-56D5-C5BA-4573-0193CD0AF96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859" t="10777" r="19777" b="3889"/>
          <a:stretch/>
        </p:blipFill>
        <p:spPr bwMode="auto">
          <a:xfrm rot="16200000">
            <a:off x="4117828" y="-791338"/>
            <a:ext cx="3696099" cy="7461092"/>
          </a:xfrm>
          <a:prstGeom prst="rect">
            <a:avLst/>
          </a:prstGeom>
          <a:noFill/>
          <a:extLst>
            <a:ext uri="{909E8E84-426E-40DD-AFC4-6F175D3DCCD1}">
              <a14:hiddenFill xmlns:a14="http://schemas.microsoft.com/office/drawing/2010/main">
                <a:solidFill>
                  <a:srgbClr val="FFFFFF"/>
                </a:solidFill>
              </a14:hiddenFill>
            </a:ext>
          </a:extLst>
        </p:spPr>
      </p:pic>
      <p:pic>
        <p:nvPicPr>
          <p:cNvPr id="9" name="Recorded Sound">
            <a:hlinkClick r:id="" action="ppaction://media"/>
            <a:extLst>
              <a:ext uri="{FF2B5EF4-FFF2-40B4-BE49-F238E27FC236}">
                <a16:creationId xmlns:a16="http://schemas.microsoft.com/office/drawing/2014/main" id="{38E7CFF3-B910-9A80-AC50-A943A6942B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70422" y="3336145"/>
            <a:ext cx="487363" cy="487363"/>
          </a:xfrm>
          <a:prstGeom prst="rect">
            <a:avLst/>
          </a:prstGeom>
        </p:spPr>
      </p:pic>
    </p:spTree>
    <p:extLst>
      <p:ext uri="{BB962C8B-B14F-4D97-AF65-F5344CB8AC3E}">
        <p14:creationId xmlns:p14="http://schemas.microsoft.com/office/powerpoint/2010/main" val="101196415"/>
      </p:ext>
    </p:extLst>
  </p:cSld>
  <p:clrMapOvr>
    <a:masterClrMapping/>
  </p:clrMapOvr>
  <mc:AlternateContent xmlns:mc="http://schemas.openxmlformats.org/markup-compatibility/2006" xmlns:p14="http://schemas.microsoft.com/office/powerpoint/2010/main">
    <mc:Choice Requires="p14">
      <p:transition spd="slow" p14:dur="2000" advTm="12204"/>
    </mc:Choice>
    <mc:Fallback xmlns="">
      <p:transition spd="slow" advTm="12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48A59-0588-6A08-6C7D-6EF9B56D5E9F}"/>
              </a:ext>
            </a:extLst>
          </p:cNvPr>
          <p:cNvSpPr>
            <a:spLocks noGrp="1"/>
          </p:cNvSpPr>
          <p:nvPr>
            <p:ph type="title"/>
          </p:nvPr>
        </p:nvSpPr>
        <p:spPr>
          <a:xfrm>
            <a:off x="2385182" y="165774"/>
            <a:ext cx="6805896" cy="1282909"/>
          </a:xfrm>
        </p:spPr>
        <p:txBody>
          <a:bodyPr/>
          <a:lstStyle/>
          <a:p>
            <a:pPr algn="ctr"/>
            <a:r>
              <a:rPr lang="en-US"/>
              <a:t>Final WEBSITE DESIGN</a:t>
            </a:r>
          </a:p>
        </p:txBody>
      </p:sp>
      <p:pic>
        <p:nvPicPr>
          <p:cNvPr id="18" name="Content Placeholder 3">
            <a:extLst>
              <a:ext uri="{FF2B5EF4-FFF2-40B4-BE49-F238E27FC236}">
                <a16:creationId xmlns:a16="http://schemas.microsoft.com/office/drawing/2014/main" id="{4F6342FC-6559-62B5-19FA-29E2E94C3159}"/>
              </a:ext>
            </a:extLst>
          </p:cNvPr>
          <p:cNvPicPr>
            <a:picLocks noGrp="1" noChangeAspect="1"/>
          </p:cNvPicPr>
          <p:nvPr>
            <p:ph idx="1"/>
          </p:nvPr>
        </p:nvPicPr>
        <p:blipFill>
          <a:blip r:embed="rId5"/>
          <a:srcRect l="17269" t="3728" r="14044" b="46370"/>
          <a:stretch/>
        </p:blipFill>
        <p:spPr>
          <a:xfrm>
            <a:off x="10503149" y="165775"/>
            <a:ext cx="1506877" cy="1327486"/>
          </a:xfrm>
          <a:prstGeom prst="roundRect">
            <a:avLst/>
          </a:prstGeom>
        </p:spPr>
      </p:pic>
      <p:sp>
        <p:nvSpPr>
          <p:cNvPr id="13" name="TextBox 12">
            <a:extLst>
              <a:ext uri="{FF2B5EF4-FFF2-40B4-BE49-F238E27FC236}">
                <a16:creationId xmlns:a16="http://schemas.microsoft.com/office/drawing/2014/main" id="{4FD6ED54-A4C5-B86F-B0DA-6EAE19C1C54B}"/>
              </a:ext>
            </a:extLst>
          </p:cNvPr>
          <p:cNvSpPr txBox="1"/>
          <p:nvPr/>
        </p:nvSpPr>
        <p:spPr>
          <a:xfrm>
            <a:off x="10580924" y="1547274"/>
            <a:ext cx="1429102" cy="369332"/>
          </a:xfrm>
          <a:prstGeom prst="rect">
            <a:avLst/>
          </a:prstGeom>
          <a:noFill/>
        </p:spPr>
        <p:txBody>
          <a:bodyPr wrap="square">
            <a:spAutoFit/>
          </a:bodyPr>
          <a:lstStyle/>
          <a:p>
            <a:pPr algn="ctr"/>
            <a:r>
              <a:rPr lang="en-US"/>
              <a:t>Lakshmi (</a:t>
            </a:r>
            <a:r>
              <a:rPr lang="en-US" err="1"/>
              <a:t>CpE</a:t>
            </a:r>
            <a:r>
              <a:rPr lang="en-US"/>
              <a:t>)</a:t>
            </a:r>
          </a:p>
        </p:txBody>
      </p:sp>
      <p:pic>
        <p:nvPicPr>
          <p:cNvPr id="1026" name="Picture 2">
            <a:extLst>
              <a:ext uri="{FF2B5EF4-FFF2-40B4-BE49-F238E27FC236}">
                <a16:creationId xmlns:a16="http://schemas.microsoft.com/office/drawing/2014/main" id="{781970C8-A0A1-11A9-F270-FD1187AED5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0083" y="1330028"/>
            <a:ext cx="9075759" cy="4816772"/>
          </a:xfrm>
          <a:prstGeom prst="rect">
            <a:avLst/>
          </a:prstGeom>
          <a:noFill/>
          <a:extLst>
            <a:ext uri="{909E8E84-426E-40DD-AFC4-6F175D3DCCD1}">
              <a14:hiddenFill xmlns:a14="http://schemas.microsoft.com/office/drawing/2010/main">
                <a:solidFill>
                  <a:srgbClr val="FFFFFF"/>
                </a:solidFill>
              </a14:hiddenFill>
            </a:ext>
          </a:extLst>
        </p:spPr>
      </p:pic>
      <p:pic>
        <p:nvPicPr>
          <p:cNvPr id="12" name="WhatsApp Audio 2025-04-08 at 1.35.30 PM">
            <a:hlinkClick r:id="" action="ppaction://media"/>
            <a:extLst>
              <a:ext uri="{FF2B5EF4-FFF2-40B4-BE49-F238E27FC236}">
                <a16:creationId xmlns:a16="http://schemas.microsoft.com/office/drawing/2014/main" id="{CB5B2E46-960E-F8FE-7111-A8C8F81A1A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0057" y="5994400"/>
            <a:ext cx="304800" cy="304800"/>
          </a:xfrm>
          <a:prstGeom prst="rect">
            <a:avLst/>
          </a:prstGeom>
        </p:spPr>
      </p:pic>
    </p:spTree>
    <p:extLst>
      <p:ext uri="{BB962C8B-B14F-4D97-AF65-F5344CB8AC3E}">
        <p14:creationId xmlns:p14="http://schemas.microsoft.com/office/powerpoint/2010/main" val="1741039118"/>
      </p:ext>
    </p:extLst>
  </p:cSld>
  <p:clrMapOvr>
    <a:masterClrMapping/>
  </p:clrMapOvr>
  <mc:AlternateContent xmlns:mc="http://schemas.openxmlformats.org/markup-compatibility/2006" xmlns:p14="http://schemas.microsoft.com/office/powerpoint/2010/main">
    <mc:Choice Requires="p14">
      <p:transition spd="slow" p14:dur="2000" advTm="25734"/>
    </mc:Choice>
    <mc:Fallback xmlns="">
      <p:transition spd="slow" advTm="25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9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8E865-4960-0ECA-8EF9-AEBCA4D5E715}"/>
              </a:ext>
            </a:extLst>
          </p:cNvPr>
          <p:cNvSpPr>
            <a:spLocks noGrp="1"/>
          </p:cNvSpPr>
          <p:nvPr>
            <p:ph type="title"/>
          </p:nvPr>
        </p:nvSpPr>
        <p:spPr>
          <a:xfrm>
            <a:off x="922775" y="463553"/>
            <a:ext cx="9396996" cy="1001660"/>
          </a:xfrm>
        </p:spPr>
        <p:txBody>
          <a:bodyPr>
            <a:normAutofit fontScale="90000"/>
          </a:bodyPr>
          <a:lstStyle/>
          <a:p>
            <a:pPr algn="ctr"/>
            <a:r>
              <a:rPr lang="en-US"/>
              <a:t>Final EMAIL NOTIFICATION SYSTEM</a:t>
            </a:r>
            <a:br>
              <a:rPr lang="en-US"/>
            </a:br>
            <a:endParaRPr lang="en-US"/>
          </a:p>
        </p:txBody>
      </p:sp>
      <p:pic>
        <p:nvPicPr>
          <p:cNvPr id="12" name="Content Placeholder 3">
            <a:extLst>
              <a:ext uri="{FF2B5EF4-FFF2-40B4-BE49-F238E27FC236}">
                <a16:creationId xmlns:a16="http://schemas.microsoft.com/office/drawing/2014/main" id="{4FB4F4B4-4750-39AE-1795-EE79F1FB4431}"/>
              </a:ext>
            </a:extLst>
          </p:cNvPr>
          <p:cNvPicPr>
            <a:picLocks noChangeAspect="1"/>
          </p:cNvPicPr>
          <p:nvPr/>
        </p:nvPicPr>
        <p:blipFill>
          <a:blip r:embed="rId5"/>
          <a:srcRect l="17269" t="3728" r="14044" b="46370"/>
          <a:stretch/>
        </p:blipFill>
        <p:spPr>
          <a:xfrm>
            <a:off x="10633742" y="107938"/>
            <a:ext cx="1471497" cy="1296318"/>
          </a:xfrm>
          <a:prstGeom prst="roundRect">
            <a:avLst/>
          </a:prstGeom>
        </p:spPr>
      </p:pic>
      <p:sp>
        <p:nvSpPr>
          <p:cNvPr id="11" name="TextBox 10">
            <a:extLst>
              <a:ext uri="{FF2B5EF4-FFF2-40B4-BE49-F238E27FC236}">
                <a16:creationId xmlns:a16="http://schemas.microsoft.com/office/drawing/2014/main" id="{58758738-7D6B-16D7-B69C-9C1EA9A44D75}"/>
              </a:ext>
            </a:extLst>
          </p:cNvPr>
          <p:cNvSpPr txBox="1"/>
          <p:nvPr/>
        </p:nvSpPr>
        <p:spPr>
          <a:xfrm>
            <a:off x="10676137" y="1465213"/>
            <a:ext cx="1429102" cy="369332"/>
          </a:xfrm>
          <a:prstGeom prst="rect">
            <a:avLst/>
          </a:prstGeom>
          <a:noFill/>
        </p:spPr>
        <p:txBody>
          <a:bodyPr wrap="square">
            <a:spAutoFit/>
          </a:bodyPr>
          <a:lstStyle/>
          <a:p>
            <a:pPr algn="ctr"/>
            <a:r>
              <a:rPr lang="en-US"/>
              <a:t>Lakshmi (</a:t>
            </a:r>
            <a:r>
              <a:rPr lang="en-US" err="1"/>
              <a:t>CpE</a:t>
            </a:r>
            <a:r>
              <a:rPr lang="en-US"/>
              <a:t>)</a:t>
            </a:r>
          </a:p>
        </p:txBody>
      </p:sp>
      <p:pic>
        <p:nvPicPr>
          <p:cNvPr id="2050" name="Picture 2">
            <a:extLst>
              <a:ext uri="{FF2B5EF4-FFF2-40B4-BE49-F238E27FC236}">
                <a16:creationId xmlns:a16="http://schemas.microsoft.com/office/drawing/2014/main" id="{D7778A3A-4A87-83FA-75F8-3D71629995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301" y="1465213"/>
            <a:ext cx="4119129" cy="51299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676019A-26FD-9DAA-AA78-1D0AF03927A3}"/>
              </a:ext>
            </a:extLst>
          </p:cNvPr>
          <p:cNvPicPr>
            <a:picLocks noChangeAspect="1"/>
          </p:cNvPicPr>
          <p:nvPr/>
        </p:nvPicPr>
        <p:blipFill>
          <a:blip r:embed="rId7"/>
          <a:stretch>
            <a:fillRect/>
          </a:stretch>
        </p:blipFill>
        <p:spPr>
          <a:xfrm>
            <a:off x="4725129" y="1553150"/>
            <a:ext cx="5832413" cy="1992665"/>
          </a:xfrm>
          <a:prstGeom prst="rect">
            <a:avLst/>
          </a:prstGeom>
        </p:spPr>
      </p:pic>
      <p:pic>
        <p:nvPicPr>
          <p:cNvPr id="14" name="Picture 13">
            <a:extLst>
              <a:ext uri="{FF2B5EF4-FFF2-40B4-BE49-F238E27FC236}">
                <a16:creationId xmlns:a16="http://schemas.microsoft.com/office/drawing/2014/main" id="{998352C7-202C-E3F5-216B-A73D3CAE544E}"/>
              </a:ext>
            </a:extLst>
          </p:cNvPr>
          <p:cNvPicPr>
            <a:picLocks noChangeAspect="1"/>
          </p:cNvPicPr>
          <p:nvPr/>
        </p:nvPicPr>
        <p:blipFill>
          <a:blip r:embed="rId8"/>
          <a:stretch>
            <a:fillRect/>
          </a:stretch>
        </p:blipFill>
        <p:spPr>
          <a:xfrm>
            <a:off x="4725130" y="4180092"/>
            <a:ext cx="5832412" cy="2249515"/>
          </a:xfrm>
          <a:prstGeom prst="rect">
            <a:avLst/>
          </a:prstGeom>
        </p:spPr>
      </p:pic>
      <p:sp>
        <p:nvSpPr>
          <p:cNvPr id="15" name="TextBox 14">
            <a:extLst>
              <a:ext uri="{FF2B5EF4-FFF2-40B4-BE49-F238E27FC236}">
                <a16:creationId xmlns:a16="http://schemas.microsoft.com/office/drawing/2014/main" id="{C7EB907F-5777-7473-97F4-B0B04CF38305}"/>
              </a:ext>
            </a:extLst>
          </p:cNvPr>
          <p:cNvSpPr txBox="1"/>
          <p:nvPr/>
        </p:nvSpPr>
        <p:spPr>
          <a:xfrm>
            <a:off x="4725130" y="1088953"/>
            <a:ext cx="3580670" cy="369332"/>
          </a:xfrm>
          <a:prstGeom prst="rect">
            <a:avLst/>
          </a:prstGeom>
          <a:noFill/>
        </p:spPr>
        <p:txBody>
          <a:bodyPr wrap="square" rtlCol="0">
            <a:spAutoFit/>
          </a:bodyPr>
          <a:lstStyle/>
          <a:p>
            <a:r>
              <a:rPr lang="en-US"/>
              <a:t>Email for Registration:</a:t>
            </a:r>
          </a:p>
        </p:txBody>
      </p:sp>
      <p:sp>
        <p:nvSpPr>
          <p:cNvPr id="16" name="TextBox 15">
            <a:extLst>
              <a:ext uri="{FF2B5EF4-FFF2-40B4-BE49-F238E27FC236}">
                <a16:creationId xmlns:a16="http://schemas.microsoft.com/office/drawing/2014/main" id="{140B8C96-83D9-4979-B1E0-407C314F26A9}"/>
              </a:ext>
            </a:extLst>
          </p:cNvPr>
          <p:cNvSpPr txBox="1"/>
          <p:nvPr/>
        </p:nvSpPr>
        <p:spPr>
          <a:xfrm>
            <a:off x="4725128" y="3754582"/>
            <a:ext cx="3830053" cy="369332"/>
          </a:xfrm>
          <a:prstGeom prst="rect">
            <a:avLst/>
          </a:prstGeom>
          <a:noFill/>
        </p:spPr>
        <p:txBody>
          <a:bodyPr wrap="square" rtlCol="0">
            <a:spAutoFit/>
          </a:bodyPr>
          <a:lstStyle/>
          <a:p>
            <a:r>
              <a:rPr lang="en-US"/>
              <a:t>Email for Access Attempt:</a:t>
            </a:r>
          </a:p>
        </p:txBody>
      </p:sp>
      <p:sp>
        <p:nvSpPr>
          <p:cNvPr id="18" name="TextBox 17">
            <a:extLst>
              <a:ext uri="{FF2B5EF4-FFF2-40B4-BE49-F238E27FC236}">
                <a16:creationId xmlns:a16="http://schemas.microsoft.com/office/drawing/2014/main" id="{DE8E8F3B-C0EC-405F-7EAE-C2999D1782CA}"/>
              </a:ext>
            </a:extLst>
          </p:cNvPr>
          <p:cNvSpPr txBox="1"/>
          <p:nvPr/>
        </p:nvSpPr>
        <p:spPr>
          <a:xfrm>
            <a:off x="361301" y="1039091"/>
            <a:ext cx="4007463" cy="369332"/>
          </a:xfrm>
          <a:prstGeom prst="rect">
            <a:avLst/>
          </a:prstGeom>
          <a:noFill/>
        </p:spPr>
        <p:txBody>
          <a:bodyPr wrap="square" rtlCol="0">
            <a:spAutoFit/>
          </a:bodyPr>
          <a:lstStyle/>
          <a:p>
            <a:r>
              <a:rPr lang="en-US"/>
              <a:t>EEPROM storing User’s Email to ESP32:</a:t>
            </a:r>
          </a:p>
        </p:txBody>
      </p:sp>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0CF8BFA4-7C74-8AB7-E12A-5BED93F8325E}"/>
                  </a:ext>
                </a:extLst>
              </p14:cNvPr>
              <p14:cNvContentPartPr/>
              <p14:nvPr/>
            </p14:nvContentPartPr>
            <p14:xfrm>
              <a:off x="5744107" y="2159976"/>
              <a:ext cx="1122840" cy="12600"/>
            </p14:xfrm>
          </p:contentPart>
        </mc:Choice>
        <mc:Fallback xmlns="">
          <p:pic>
            <p:nvPicPr>
              <p:cNvPr id="19" name="Ink 18">
                <a:extLst>
                  <a:ext uri="{FF2B5EF4-FFF2-40B4-BE49-F238E27FC236}">
                    <a16:creationId xmlns:a16="http://schemas.microsoft.com/office/drawing/2014/main" id="{0CF8BFA4-7C74-8AB7-E12A-5BED93F8325E}"/>
                  </a:ext>
                </a:extLst>
              </p:cNvPr>
              <p:cNvPicPr/>
              <p:nvPr/>
            </p:nvPicPr>
            <p:blipFill>
              <a:blip r:embed="rId10"/>
              <a:stretch>
                <a:fillRect/>
              </a:stretch>
            </p:blipFill>
            <p:spPr>
              <a:xfrm>
                <a:off x="5708119" y="2087976"/>
                <a:ext cx="1194457"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345FA19D-0199-8A2A-1F61-B6AAA28EDAD0}"/>
                  </a:ext>
                </a:extLst>
              </p14:cNvPr>
              <p14:cNvContentPartPr/>
              <p14:nvPr/>
            </p14:nvContentPartPr>
            <p14:xfrm>
              <a:off x="5737987" y="4731456"/>
              <a:ext cx="1149840" cy="8640"/>
            </p14:xfrm>
          </p:contentPart>
        </mc:Choice>
        <mc:Fallback xmlns="">
          <p:pic>
            <p:nvPicPr>
              <p:cNvPr id="22" name="Ink 21">
                <a:extLst>
                  <a:ext uri="{FF2B5EF4-FFF2-40B4-BE49-F238E27FC236}">
                    <a16:creationId xmlns:a16="http://schemas.microsoft.com/office/drawing/2014/main" id="{345FA19D-0199-8A2A-1F61-B6AAA28EDAD0}"/>
                  </a:ext>
                </a:extLst>
              </p:cNvPr>
              <p:cNvPicPr/>
              <p:nvPr/>
            </p:nvPicPr>
            <p:blipFill>
              <a:blip r:embed="rId12"/>
              <a:stretch>
                <a:fillRect/>
              </a:stretch>
            </p:blipFill>
            <p:spPr>
              <a:xfrm>
                <a:off x="5701976" y="4662336"/>
                <a:ext cx="1221502" cy="146534"/>
              </a:xfrm>
              <a:prstGeom prst="rect">
                <a:avLst/>
              </a:prstGeom>
            </p:spPr>
          </p:pic>
        </mc:Fallback>
      </mc:AlternateContent>
      <p:pic>
        <p:nvPicPr>
          <p:cNvPr id="23" name="WhatsApp Audio 2025-04-08 at 1.53.49 PM">
            <a:hlinkClick r:id="" action="ppaction://media"/>
            <a:extLst>
              <a:ext uri="{FF2B5EF4-FFF2-40B4-BE49-F238E27FC236}">
                <a16:creationId xmlns:a16="http://schemas.microsoft.com/office/drawing/2014/main" id="{D2050BB7-5CF2-CCD1-D7CE-800D4540145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1144" y="6062573"/>
            <a:ext cx="304800" cy="304800"/>
          </a:xfrm>
          <a:prstGeom prst="rect">
            <a:avLst/>
          </a:prstGeom>
        </p:spPr>
      </p:pic>
    </p:spTree>
    <p:extLst>
      <p:ext uri="{BB962C8B-B14F-4D97-AF65-F5344CB8AC3E}">
        <p14:creationId xmlns:p14="http://schemas.microsoft.com/office/powerpoint/2010/main" val="2364536216"/>
      </p:ext>
    </p:extLst>
  </p:cSld>
  <p:clrMapOvr>
    <a:masterClrMapping/>
  </p:clrMapOvr>
  <mc:AlternateContent xmlns:mc="http://schemas.openxmlformats.org/markup-compatibility/2006" xmlns:p14="http://schemas.microsoft.com/office/powerpoint/2010/main">
    <mc:Choice Requires="p14">
      <p:transition spd="slow" p14:dur="2000" advTm="39437"/>
    </mc:Choice>
    <mc:Fallback xmlns="">
      <p:transition spd="slow" advTm="39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18CF-6759-CFF7-330C-CAC14EB8E732}"/>
              </a:ext>
            </a:extLst>
          </p:cNvPr>
          <p:cNvSpPr>
            <a:spLocks noGrp="1"/>
          </p:cNvSpPr>
          <p:nvPr>
            <p:ph type="title"/>
          </p:nvPr>
        </p:nvSpPr>
        <p:spPr>
          <a:xfrm>
            <a:off x="1198924" y="233205"/>
            <a:ext cx="9905998" cy="1158524"/>
          </a:xfrm>
        </p:spPr>
        <p:txBody>
          <a:bodyPr/>
          <a:lstStyle/>
          <a:p>
            <a:pPr algn="ctr"/>
            <a:r>
              <a:rPr lang="en-US"/>
              <a:t>Work DISTRIBUTION</a:t>
            </a:r>
          </a:p>
        </p:txBody>
      </p:sp>
      <p:pic>
        <p:nvPicPr>
          <p:cNvPr id="7" name="Content Placeholder 3">
            <a:extLst>
              <a:ext uri="{FF2B5EF4-FFF2-40B4-BE49-F238E27FC236}">
                <a16:creationId xmlns:a16="http://schemas.microsoft.com/office/drawing/2014/main" id="{C76AA10B-E112-3438-E0CC-668BBBFDDD03}"/>
              </a:ext>
            </a:extLst>
          </p:cNvPr>
          <p:cNvPicPr>
            <a:picLocks noChangeAspect="1"/>
          </p:cNvPicPr>
          <p:nvPr/>
        </p:nvPicPr>
        <p:blipFill>
          <a:blip r:embed="rId5"/>
          <a:srcRect l="17269" t="3728" r="14044" b="46370"/>
          <a:stretch/>
        </p:blipFill>
        <p:spPr>
          <a:xfrm>
            <a:off x="10542493" y="134993"/>
            <a:ext cx="1514085" cy="1333836"/>
          </a:xfrm>
          <a:prstGeom prst="roundRect">
            <a:avLst/>
          </a:prstGeom>
        </p:spPr>
      </p:pic>
      <p:sp>
        <p:nvSpPr>
          <p:cNvPr id="8" name="TextBox 7">
            <a:extLst>
              <a:ext uri="{FF2B5EF4-FFF2-40B4-BE49-F238E27FC236}">
                <a16:creationId xmlns:a16="http://schemas.microsoft.com/office/drawing/2014/main" id="{36FC3E7E-8D42-4DEC-D8AF-55AE644439D9}"/>
              </a:ext>
            </a:extLst>
          </p:cNvPr>
          <p:cNvSpPr txBox="1"/>
          <p:nvPr/>
        </p:nvSpPr>
        <p:spPr>
          <a:xfrm>
            <a:off x="10627476" y="1489941"/>
            <a:ext cx="1429102" cy="369332"/>
          </a:xfrm>
          <a:prstGeom prst="rect">
            <a:avLst/>
          </a:prstGeom>
          <a:noFill/>
        </p:spPr>
        <p:txBody>
          <a:bodyPr wrap="square">
            <a:spAutoFit/>
          </a:bodyPr>
          <a:lstStyle/>
          <a:p>
            <a:pPr algn="ctr"/>
            <a:r>
              <a:rPr lang="en-US"/>
              <a:t>Lakshmi (</a:t>
            </a:r>
            <a:r>
              <a:rPr lang="en-US" err="1"/>
              <a:t>CpE</a:t>
            </a:r>
            <a:r>
              <a:rPr lang="en-US"/>
              <a:t>)</a:t>
            </a:r>
          </a:p>
        </p:txBody>
      </p:sp>
      <p:graphicFrame>
        <p:nvGraphicFramePr>
          <p:cNvPr id="10" name="Table 9">
            <a:extLst>
              <a:ext uri="{FF2B5EF4-FFF2-40B4-BE49-F238E27FC236}">
                <a16:creationId xmlns:a16="http://schemas.microsoft.com/office/drawing/2014/main" id="{D97112E0-F317-98E0-F874-7BA9B813EE39}"/>
              </a:ext>
            </a:extLst>
          </p:cNvPr>
          <p:cNvGraphicFramePr>
            <a:graphicFrameLocks noGrp="1"/>
          </p:cNvGraphicFramePr>
          <p:nvPr>
            <p:extLst>
              <p:ext uri="{D42A27DB-BD31-4B8C-83A1-F6EECF244321}">
                <p14:modId xmlns:p14="http://schemas.microsoft.com/office/powerpoint/2010/main" val="39030344"/>
              </p:ext>
            </p:extLst>
          </p:nvPr>
        </p:nvGraphicFramePr>
        <p:xfrm>
          <a:off x="2777621" y="1316066"/>
          <a:ext cx="6636758" cy="3337560"/>
        </p:xfrm>
        <a:graphic>
          <a:graphicData uri="http://schemas.openxmlformats.org/drawingml/2006/table">
            <a:tbl>
              <a:tblPr firstRow="1" bandRow="1">
                <a:tableStyleId>{7DF18680-E054-41AD-8BC1-D1AEF772440D}</a:tableStyleId>
              </a:tblPr>
              <a:tblGrid>
                <a:gridCol w="2645474">
                  <a:extLst>
                    <a:ext uri="{9D8B030D-6E8A-4147-A177-3AD203B41FA5}">
                      <a16:colId xmlns:a16="http://schemas.microsoft.com/office/drawing/2014/main" val="1986122241"/>
                    </a:ext>
                  </a:extLst>
                </a:gridCol>
                <a:gridCol w="1698250">
                  <a:extLst>
                    <a:ext uri="{9D8B030D-6E8A-4147-A177-3AD203B41FA5}">
                      <a16:colId xmlns:a16="http://schemas.microsoft.com/office/drawing/2014/main" val="2578939977"/>
                    </a:ext>
                  </a:extLst>
                </a:gridCol>
                <a:gridCol w="2293034">
                  <a:extLst>
                    <a:ext uri="{9D8B030D-6E8A-4147-A177-3AD203B41FA5}">
                      <a16:colId xmlns:a16="http://schemas.microsoft.com/office/drawing/2014/main" val="1719139848"/>
                    </a:ext>
                  </a:extLst>
                </a:gridCol>
              </a:tblGrid>
              <a:tr h="370840">
                <a:tc>
                  <a:txBody>
                    <a:bodyPr/>
                    <a:lstStyle/>
                    <a:p>
                      <a:pPr algn="ctr"/>
                      <a:r>
                        <a:rPr lang="en-US"/>
                        <a:t>Task</a:t>
                      </a:r>
                    </a:p>
                  </a:txBody>
                  <a:tcPr/>
                </a:tc>
                <a:tc>
                  <a:txBody>
                    <a:bodyPr/>
                    <a:lstStyle/>
                    <a:p>
                      <a:r>
                        <a:rPr lang="en-US"/>
                        <a:t>Primary Person</a:t>
                      </a:r>
                    </a:p>
                  </a:txBody>
                  <a:tcPr/>
                </a:tc>
                <a:tc>
                  <a:txBody>
                    <a:bodyPr/>
                    <a:lstStyle/>
                    <a:p>
                      <a:r>
                        <a:rPr lang="en-US"/>
                        <a:t>Secondary Person</a:t>
                      </a:r>
                    </a:p>
                  </a:txBody>
                  <a:tcPr/>
                </a:tc>
                <a:extLst>
                  <a:ext uri="{0D108BD9-81ED-4DB2-BD59-A6C34878D82A}">
                    <a16:rowId xmlns:a16="http://schemas.microsoft.com/office/drawing/2014/main" val="1497437701"/>
                  </a:ext>
                </a:extLst>
              </a:tr>
              <a:tr h="370840">
                <a:tc>
                  <a:txBody>
                    <a:bodyPr/>
                    <a:lstStyle/>
                    <a:p>
                      <a:r>
                        <a:rPr lang="en-US"/>
                        <a:t>Main PCB Development</a:t>
                      </a:r>
                    </a:p>
                  </a:txBody>
                  <a:tcPr/>
                </a:tc>
                <a:tc>
                  <a:txBody>
                    <a:bodyPr/>
                    <a:lstStyle/>
                    <a:p>
                      <a:r>
                        <a:rPr lang="en-US"/>
                        <a:t>Eric</a:t>
                      </a:r>
                    </a:p>
                  </a:txBody>
                  <a:tcPr/>
                </a:tc>
                <a:tc>
                  <a:txBody>
                    <a:bodyPr/>
                    <a:lstStyle/>
                    <a:p>
                      <a:r>
                        <a:rPr lang="en-US"/>
                        <a:t>Alexis</a:t>
                      </a:r>
                    </a:p>
                  </a:txBody>
                  <a:tcPr/>
                </a:tc>
                <a:extLst>
                  <a:ext uri="{0D108BD9-81ED-4DB2-BD59-A6C34878D82A}">
                    <a16:rowId xmlns:a16="http://schemas.microsoft.com/office/drawing/2014/main" val="3330010157"/>
                  </a:ext>
                </a:extLst>
              </a:tr>
              <a:tr h="370840">
                <a:tc>
                  <a:txBody>
                    <a:bodyPr/>
                    <a:lstStyle/>
                    <a:p>
                      <a:r>
                        <a:rPr lang="en-US"/>
                        <a:t>Lock PCB Development</a:t>
                      </a:r>
                    </a:p>
                  </a:txBody>
                  <a:tcPr/>
                </a:tc>
                <a:tc>
                  <a:txBody>
                    <a:bodyPr/>
                    <a:lstStyle/>
                    <a:p>
                      <a:r>
                        <a:rPr lang="en-US"/>
                        <a:t>Alexis</a:t>
                      </a:r>
                    </a:p>
                  </a:txBody>
                  <a:tcPr/>
                </a:tc>
                <a:tc>
                  <a:txBody>
                    <a:bodyPr/>
                    <a:lstStyle/>
                    <a:p>
                      <a:r>
                        <a:rPr lang="en-US"/>
                        <a:t>Eric</a:t>
                      </a:r>
                    </a:p>
                  </a:txBody>
                  <a:tcPr/>
                </a:tc>
                <a:extLst>
                  <a:ext uri="{0D108BD9-81ED-4DB2-BD59-A6C34878D82A}">
                    <a16:rowId xmlns:a16="http://schemas.microsoft.com/office/drawing/2014/main" val="726075394"/>
                  </a:ext>
                </a:extLst>
              </a:tr>
              <a:tr h="370840">
                <a:tc>
                  <a:txBody>
                    <a:bodyPr/>
                    <a:lstStyle/>
                    <a:p>
                      <a:r>
                        <a:rPr lang="en-US"/>
                        <a:t>Software Code</a:t>
                      </a:r>
                    </a:p>
                  </a:txBody>
                  <a:tcPr/>
                </a:tc>
                <a:tc>
                  <a:txBody>
                    <a:bodyPr/>
                    <a:lstStyle/>
                    <a:p>
                      <a:r>
                        <a:rPr lang="en-US"/>
                        <a:t>Lakshmi</a:t>
                      </a:r>
                    </a:p>
                  </a:txBody>
                  <a:tcPr/>
                </a:tc>
                <a:tc>
                  <a:txBody>
                    <a:bodyPr/>
                    <a:lstStyle/>
                    <a:p>
                      <a:r>
                        <a:rPr lang="en-US"/>
                        <a:t>Nick</a:t>
                      </a:r>
                    </a:p>
                  </a:txBody>
                  <a:tcPr/>
                </a:tc>
                <a:extLst>
                  <a:ext uri="{0D108BD9-81ED-4DB2-BD59-A6C34878D82A}">
                    <a16:rowId xmlns:a16="http://schemas.microsoft.com/office/drawing/2014/main" val="91069035"/>
                  </a:ext>
                </a:extLst>
              </a:tr>
              <a:tr h="370840">
                <a:tc>
                  <a:txBody>
                    <a:bodyPr/>
                    <a:lstStyle/>
                    <a:p>
                      <a:r>
                        <a:rPr lang="en-US"/>
                        <a:t>Component Testing</a:t>
                      </a:r>
                    </a:p>
                  </a:txBody>
                  <a:tcPr/>
                </a:tc>
                <a:tc>
                  <a:txBody>
                    <a:bodyPr/>
                    <a:lstStyle/>
                    <a:p>
                      <a:r>
                        <a:rPr lang="en-US"/>
                        <a:t>Nick</a:t>
                      </a:r>
                    </a:p>
                  </a:txBody>
                  <a:tcPr/>
                </a:tc>
                <a:tc>
                  <a:txBody>
                    <a:bodyPr/>
                    <a:lstStyle/>
                    <a:p>
                      <a:r>
                        <a:rPr lang="en-US"/>
                        <a:t>Lakshmi</a:t>
                      </a:r>
                    </a:p>
                  </a:txBody>
                  <a:tcPr/>
                </a:tc>
                <a:extLst>
                  <a:ext uri="{0D108BD9-81ED-4DB2-BD59-A6C34878D82A}">
                    <a16:rowId xmlns:a16="http://schemas.microsoft.com/office/drawing/2014/main" val="2186771730"/>
                  </a:ext>
                </a:extLst>
              </a:tr>
              <a:tr h="370840">
                <a:tc>
                  <a:txBody>
                    <a:bodyPr/>
                    <a:lstStyle/>
                    <a:p>
                      <a:r>
                        <a:rPr lang="en-US"/>
                        <a:t>PCB Soldering/Fabrication</a:t>
                      </a:r>
                    </a:p>
                  </a:txBody>
                  <a:tcPr/>
                </a:tc>
                <a:tc>
                  <a:txBody>
                    <a:bodyPr/>
                    <a:lstStyle/>
                    <a:p>
                      <a:r>
                        <a:rPr lang="en-US"/>
                        <a:t>Eric</a:t>
                      </a:r>
                    </a:p>
                  </a:txBody>
                  <a:tcPr/>
                </a:tc>
                <a:tc>
                  <a:txBody>
                    <a:bodyPr/>
                    <a:lstStyle/>
                    <a:p>
                      <a:r>
                        <a:rPr lang="en-US"/>
                        <a:t>Alexis</a:t>
                      </a:r>
                    </a:p>
                  </a:txBody>
                  <a:tcPr/>
                </a:tc>
                <a:extLst>
                  <a:ext uri="{0D108BD9-81ED-4DB2-BD59-A6C34878D82A}">
                    <a16:rowId xmlns:a16="http://schemas.microsoft.com/office/drawing/2014/main" val="172742347"/>
                  </a:ext>
                </a:extLst>
              </a:tr>
              <a:tr h="370840">
                <a:tc>
                  <a:txBody>
                    <a:bodyPr/>
                    <a:lstStyle/>
                    <a:p>
                      <a:r>
                        <a:rPr lang="en-US"/>
                        <a:t>Safe Design</a:t>
                      </a:r>
                    </a:p>
                  </a:txBody>
                  <a:tcPr/>
                </a:tc>
                <a:tc>
                  <a:txBody>
                    <a:bodyPr/>
                    <a:lstStyle/>
                    <a:p>
                      <a:r>
                        <a:rPr lang="en-US"/>
                        <a:t>Alexis</a:t>
                      </a:r>
                    </a:p>
                  </a:txBody>
                  <a:tcPr/>
                </a:tc>
                <a:tc>
                  <a:txBody>
                    <a:bodyPr/>
                    <a:lstStyle/>
                    <a:p>
                      <a:r>
                        <a:rPr lang="en-US"/>
                        <a:t>Nick</a:t>
                      </a:r>
                    </a:p>
                  </a:txBody>
                  <a:tcPr/>
                </a:tc>
                <a:extLst>
                  <a:ext uri="{0D108BD9-81ED-4DB2-BD59-A6C34878D82A}">
                    <a16:rowId xmlns:a16="http://schemas.microsoft.com/office/drawing/2014/main" val="633680554"/>
                  </a:ext>
                </a:extLst>
              </a:tr>
              <a:tr h="370840">
                <a:tc>
                  <a:txBody>
                    <a:bodyPr/>
                    <a:lstStyle/>
                    <a:p>
                      <a:r>
                        <a:rPr lang="en-US"/>
                        <a:t>Email/Web Server</a:t>
                      </a:r>
                    </a:p>
                  </a:txBody>
                  <a:tcPr/>
                </a:tc>
                <a:tc>
                  <a:txBody>
                    <a:bodyPr/>
                    <a:lstStyle/>
                    <a:p>
                      <a:r>
                        <a:rPr lang="en-US"/>
                        <a:t>Lakshmi</a:t>
                      </a:r>
                    </a:p>
                  </a:txBody>
                  <a:tcPr/>
                </a:tc>
                <a:tc>
                  <a:txBody>
                    <a:bodyPr/>
                    <a:lstStyle/>
                    <a:p>
                      <a:r>
                        <a:rPr lang="en-US"/>
                        <a:t>Eric</a:t>
                      </a:r>
                    </a:p>
                  </a:txBody>
                  <a:tcPr/>
                </a:tc>
                <a:extLst>
                  <a:ext uri="{0D108BD9-81ED-4DB2-BD59-A6C34878D82A}">
                    <a16:rowId xmlns:a16="http://schemas.microsoft.com/office/drawing/2014/main" val="2681616920"/>
                  </a:ext>
                </a:extLst>
              </a:tr>
              <a:tr h="370840">
                <a:tc>
                  <a:txBody>
                    <a:bodyPr/>
                    <a:lstStyle/>
                    <a:p>
                      <a:r>
                        <a:rPr lang="en-US"/>
                        <a:t>Safe User Interface</a:t>
                      </a:r>
                    </a:p>
                  </a:txBody>
                  <a:tcPr/>
                </a:tc>
                <a:tc>
                  <a:txBody>
                    <a:bodyPr/>
                    <a:lstStyle/>
                    <a:p>
                      <a:r>
                        <a:rPr lang="en-US"/>
                        <a:t>Nick</a:t>
                      </a:r>
                    </a:p>
                  </a:txBody>
                  <a:tcPr/>
                </a:tc>
                <a:tc>
                  <a:txBody>
                    <a:bodyPr/>
                    <a:lstStyle/>
                    <a:p>
                      <a:r>
                        <a:rPr lang="en-US"/>
                        <a:t>Lakshmi</a:t>
                      </a:r>
                    </a:p>
                  </a:txBody>
                  <a:tcPr/>
                </a:tc>
                <a:extLst>
                  <a:ext uri="{0D108BD9-81ED-4DB2-BD59-A6C34878D82A}">
                    <a16:rowId xmlns:a16="http://schemas.microsoft.com/office/drawing/2014/main" val="59315778"/>
                  </a:ext>
                </a:extLst>
              </a:tr>
            </a:tbl>
          </a:graphicData>
        </a:graphic>
      </p:graphicFrame>
      <p:pic>
        <p:nvPicPr>
          <p:cNvPr id="12" name="WhatsApp Audio 2025-04-08 at 11.54.33 AM (1) (1)">
            <a:hlinkClick r:id="" action="ppaction://media"/>
            <a:extLst>
              <a:ext uri="{FF2B5EF4-FFF2-40B4-BE49-F238E27FC236}">
                <a16:creationId xmlns:a16="http://schemas.microsoft.com/office/drawing/2014/main" id="{D65DDF73-784E-123F-AF31-AE9307BFDA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9438" y="973079"/>
            <a:ext cx="304800" cy="304800"/>
          </a:xfrm>
          <a:prstGeom prst="rect">
            <a:avLst/>
          </a:prstGeom>
        </p:spPr>
      </p:pic>
      <p:sp>
        <p:nvSpPr>
          <p:cNvPr id="3" name="TextBox 2">
            <a:extLst>
              <a:ext uri="{FF2B5EF4-FFF2-40B4-BE49-F238E27FC236}">
                <a16:creationId xmlns:a16="http://schemas.microsoft.com/office/drawing/2014/main" id="{2D51AA52-BC75-0D6A-ED3D-7D9D9C57DF5C}"/>
              </a:ext>
            </a:extLst>
          </p:cNvPr>
          <p:cNvSpPr txBox="1"/>
          <p:nvPr/>
        </p:nvSpPr>
        <p:spPr>
          <a:xfrm>
            <a:off x="1584238" y="2431701"/>
            <a:ext cx="2043217" cy="9144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835343055"/>
      </p:ext>
    </p:extLst>
  </p:cSld>
  <p:clrMapOvr>
    <a:masterClrMapping/>
  </p:clrMapOvr>
  <mc:AlternateContent xmlns:mc="http://schemas.openxmlformats.org/markup-compatibility/2006" xmlns:p14="http://schemas.microsoft.com/office/powerpoint/2010/main">
    <mc:Choice Requires="p14">
      <p:transition spd="slow" p14:dur="2000" advTm="44000"/>
    </mc:Choice>
    <mc:Fallback xmlns="">
      <p:transition spd="slow"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9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8E76A-C644-1086-BD6A-A9FF0AB96B00}"/>
              </a:ext>
            </a:extLst>
          </p:cNvPr>
          <p:cNvSpPr>
            <a:spLocks noGrp="1"/>
          </p:cNvSpPr>
          <p:nvPr>
            <p:ph type="title"/>
          </p:nvPr>
        </p:nvSpPr>
        <p:spPr>
          <a:xfrm>
            <a:off x="3080496" y="0"/>
            <a:ext cx="5653507" cy="1066799"/>
          </a:xfrm>
        </p:spPr>
        <p:txBody>
          <a:bodyPr>
            <a:normAutofit fontScale="90000"/>
          </a:bodyPr>
          <a:lstStyle/>
          <a:p>
            <a:pPr algn="ctr"/>
            <a:r>
              <a:rPr lang="en-US"/>
              <a:t>Budget and Bill of Materials</a:t>
            </a:r>
          </a:p>
        </p:txBody>
      </p:sp>
      <p:graphicFrame>
        <p:nvGraphicFramePr>
          <p:cNvPr id="4" name="Content Placeholder 3">
            <a:extLst>
              <a:ext uri="{FF2B5EF4-FFF2-40B4-BE49-F238E27FC236}">
                <a16:creationId xmlns:a16="http://schemas.microsoft.com/office/drawing/2014/main" id="{384CE441-4F51-306A-6645-8EF295C7CA61}"/>
              </a:ext>
            </a:extLst>
          </p:cNvPr>
          <p:cNvGraphicFramePr>
            <a:graphicFrameLocks noGrp="1"/>
          </p:cNvGraphicFramePr>
          <p:nvPr>
            <p:ph idx="1"/>
            <p:extLst>
              <p:ext uri="{D42A27DB-BD31-4B8C-83A1-F6EECF244321}">
                <p14:modId xmlns:p14="http://schemas.microsoft.com/office/powerpoint/2010/main" val="3931827573"/>
              </p:ext>
            </p:extLst>
          </p:nvPr>
        </p:nvGraphicFramePr>
        <p:xfrm>
          <a:off x="2646560" y="998186"/>
          <a:ext cx="6521380" cy="5606211"/>
        </p:xfrm>
        <a:graphic>
          <a:graphicData uri="http://schemas.openxmlformats.org/drawingml/2006/table">
            <a:tbl>
              <a:tblPr firstRow="1" bandRow="1">
                <a:tableStyleId>{7DF18680-E054-41AD-8BC1-D1AEF772440D}</a:tableStyleId>
              </a:tblPr>
              <a:tblGrid>
                <a:gridCol w="1693805">
                  <a:extLst>
                    <a:ext uri="{9D8B030D-6E8A-4147-A177-3AD203B41FA5}">
                      <a16:colId xmlns:a16="http://schemas.microsoft.com/office/drawing/2014/main" val="3163435885"/>
                    </a:ext>
                  </a:extLst>
                </a:gridCol>
                <a:gridCol w="1155079">
                  <a:extLst>
                    <a:ext uri="{9D8B030D-6E8A-4147-A177-3AD203B41FA5}">
                      <a16:colId xmlns:a16="http://schemas.microsoft.com/office/drawing/2014/main" val="3699592580"/>
                    </a:ext>
                  </a:extLst>
                </a:gridCol>
                <a:gridCol w="1476451">
                  <a:extLst>
                    <a:ext uri="{9D8B030D-6E8A-4147-A177-3AD203B41FA5}">
                      <a16:colId xmlns:a16="http://schemas.microsoft.com/office/drawing/2014/main" val="1657083662"/>
                    </a:ext>
                  </a:extLst>
                </a:gridCol>
                <a:gridCol w="2196045">
                  <a:extLst>
                    <a:ext uri="{9D8B030D-6E8A-4147-A177-3AD203B41FA5}">
                      <a16:colId xmlns:a16="http://schemas.microsoft.com/office/drawing/2014/main" val="1929745452"/>
                    </a:ext>
                  </a:extLst>
                </a:gridCol>
              </a:tblGrid>
              <a:tr h="299967">
                <a:tc>
                  <a:txBody>
                    <a:bodyPr/>
                    <a:lstStyle/>
                    <a:p>
                      <a:pPr marL="0" marR="0" algn="l">
                        <a:lnSpc>
                          <a:spcPct val="107000"/>
                        </a:lnSpc>
                        <a:spcAft>
                          <a:spcPts val="800"/>
                        </a:spcAft>
                      </a:pPr>
                      <a:r>
                        <a:rPr lang="en-US" sz="1400" kern="100">
                          <a:effectLst/>
                        </a:rPr>
                        <a:t>Item</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Quantity</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Estimated Cost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Total Cost</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2815917728"/>
                  </a:ext>
                </a:extLst>
              </a:tr>
              <a:tr h="277201">
                <a:tc>
                  <a:txBody>
                    <a:bodyPr/>
                    <a:lstStyle/>
                    <a:p>
                      <a:pPr marL="0" marR="0" algn="l">
                        <a:lnSpc>
                          <a:spcPct val="107000"/>
                        </a:lnSpc>
                        <a:spcAft>
                          <a:spcPts val="800"/>
                        </a:spcAft>
                      </a:pPr>
                      <a:r>
                        <a:rPr lang="en-US" sz="1400" kern="100">
                          <a:effectLst/>
                        </a:rPr>
                        <a:t>MCU</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$20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$15.99</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1055482611"/>
                  </a:ext>
                </a:extLst>
              </a:tr>
              <a:tr h="277201">
                <a:tc>
                  <a:txBody>
                    <a:bodyPr/>
                    <a:lstStyle/>
                    <a:p>
                      <a:pPr marL="0" marR="0" algn="l">
                        <a:lnSpc>
                          <a:spcPct val="107000"/>
                        </a:lnSpc>
                        <a:spcAft>
                          <a:spcPts val="800"/>
                        </a:spcAft>
                      </a:pPr>
                      <a:r>
                        <a:rPr lang="en-US" sz="1400" kern="100">
                          <a:effectLst/>
                        </a:rPr>
                        <a:t>Display</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$18</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$16.99</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1794744870"/>
                  </a:ext>
                </a:extLst>
              </a:tr>
              <a:tr h="277201">
                <a:tc>
                  <a:txBody>
                    <a:bodyPr/>
                    <a:lstStyle/>
                    <a:p>
                      <a:pPr marL="0" marR="0" algn="l">
                        <a:lnSpc>
                          <a:spcPct val="107000"/>
                        </a:lnSpc>
                        <a:spcAft>
                          <a:spcPts val="800"/>
                        </a:spcAft>
                      </a:pPr>
                      <a:r>
                        <a:rPr lang="en-US" sz="1400" kern="100">
                          <a:effectLst/>
                        </a:rPr>
                        <a:t>Keypad</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$5.95</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1221327704"/>
                  </a:ext>
                </a:extLst>
              </a:tr>
              <a:tr h="277201">
                <a:tc>
                  <a:txBody>
                    <a:bodyPr/>
                    <a:lstStyle/>
                    <a:p>
                      <a:pPr marL="0" marR="0" algn="l">
                        <a:lnSpc>
                          <a:spcPct val="107000"/>
                        </a:lnSpc>
                        <a:spcAft>
                          <a:spcPts val="800"/>
                        </a:spcAft>
                      </a:pPr>
                      <a:r>
                        <a:rPr lang="en-US" sz="1400" kern="100">
                          <a:effectLst/>
                        </a:rPr>
                        <a:t>Fingerprint Sensor</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$24</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$24.27</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938725452"/>
                  </a:ext>
                </a:extLst>
              </a:tr>
              <a:tr h="277201">
                <a:tc>
                  <a:txBody>
                    <a:bodyPr/>
                    <a:lstStyle/>
                    <a:p>
                      <a:pPr marL="0" marR="0" algn="l">
                        <a:lnSpc>
                          <a:spcPct val="107000"/>
                        </a:lnSpc>
                        <a:spcAft>
                          <a:spcPts val="800"/>
                        </a:spcAft>
                      </a:pPr>
                      <a:r>
                        <a:rPr lang="en-US" sz="1400" kern="100">
                          <a:effectLst/>
                        </a:rPr>
                        <a:t>Ultrasonic Sensor</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$6</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$6.99</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3727302150"/>
                  </a:ext>
                </a:extLst>
              </a:tr>
              <a:tr h="277201">
                <a:tc>
                  <a:txBody>
                    <a:bodyPr/>
                    <a:lstStyle/>
                    <a:p>
                      <a:pPr marL="0" marR="0" algn="l">
                        <a:lnSpc>
                          <a:spcPct val="107000"/>
                        </a:lnSpc>
                        <a:spcAft>
                          <a:spcPts val="800"/>
                        </a:spcAft>
                      </a:pPr>
                      <a:r>
                        <a:rPr lang="en-US" sz="1400" kern="100">
                          <a:effectLst/>
                        </a:rPr>
                        <a:t>Magnetic Sensor</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$9.99</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900517369"/>
                  </a:ext>
                </a:extLst>
              </a:tr>
              <a:tr h="277201">
                <a:tc>
                  <a:txBody>
                    <a:bodyPr/>
                    <a:lstStyle/>
                    <a:p>
                      <a:pPr marL="0" marR="0" algn="l">
                        <a:lnSpc>
                          <a:spcPct val="107000"/>
                        </a:lnSpc>
                        <a:spcAft>
                          <a:spcPts val="800"/>
                        </a:spcAft>
                      </a:pPr>
                      <a:r>
                        <a:rPr lang="en-US" sz="1400" kern="100">
                          <a:effectLst/>
                        </a:rPr>
                        <a:t>Solenoid Lock</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$14.99</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3541057947"/>
                  </a:ext>
                </a:extLst>
              </a:tr>
              <a:tr h="277201">
                <a:tc>
                  <a:txBody>
                    <a:bodyPr/>
                    <a:lstStyle/>
                    <a:p>
                      <a:pPr marL="0" marR="0" algn="l">
                        <a:lnSpc>
                          <a:spcPct val="107000"/>
                        </a:lnSpc>
                        <a:spcAft>
                          <a:spcPts val="800"/>
                        </a:spcAft>
                      </a:pPr>
                      <a:r>
                        <a:rPr lang="en-US" sz="1400" kern="100">
                          <a:effectLst/>
                        </a:rPr>
                        <a:t>LED</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$0.30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$9.99(10 pack)</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4109420215"/>
                  </a:ext>
                </a:extLst>
              </a:tr>
              <a:tr h="277201">
                <a:tc>
                  <a:txBody>
                    <a:bodyPr/>
                    <a:lstStyle/>
                    <a:p>
                      <a:pPr marL="0" marR="0" algn="l">
                        <a:lnSpc>
                          <a:spcPct val="107000"/>
                        </a:lnSpc>
                        <a:spcAft>
                          <a:spcPts val="800"/>
                        </a:spcAft>
                      </a:pPr>
                      <a:r>
                        <a:rPr lang="en-US" sz="1400" kern="100">
                          <a:effectLst/>
                        </a:rPr>
                        <a:t>Buzzer</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$6</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$7.99</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2330932350"/>
                  </a:ext>
                </a:extLst>
              </a:tr>
              <a:tr h="277201">
                <a:tc>
                  <a:txBody>
                    <a:bodyPr/>
                    <a:lstStyle/>
                    <a:p>
                      <a:pPr marL="0" marR="0" algn="l">
                        <a:lnSpc>
                          <a:spcPct val="107000"/>
                        </a:lnSpc>
                        <a:spcAft>
                          <a:spcPts val="800"/>
                        </a:spcAft>
                      </a:pPr>
                      <a:r>
                        <a:rPr lang="en-US" sz="1400" kern="100">
                          <a:effectLst/>
                        </a:rPr>
                        <a:t>Voltage Regulator</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$5</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$8.19</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2766790456"/>
                  </a:ext>
                </a:extLst>
              </a:tr>
              <a:tr h="277201">
                <a:tc>
                  <a:txBody>
                    <a:bodyPr/>
                    <a:lstStyle/>
                    <a:p>
                      <a:pPr marL="0" marR="0" algn="l">
                        <a:lnSpc>
                          <a:spcPct val="107000"/>
                        </a:lnSpc>
                        <a:spcAft>
                          <a:spcPts val="800"/>
                        </a:spcAft>
                      </a:pPr>
                      <a:r>
                        <a:rPr lang="en-US" sz="1400" kern="100">
                          <a:effectLst/>
                        </a:rPr>
                        <a:t>Relay</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$7.39</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1011945067"/>
                  </a:ext>
                </a:extLst>
              </a:tr>
              <a:tr h="277201">
                <a:tc>
                  <a:txBody>
                    <a:bodyPr/>
                    <a:lstStyle/>
                    <a:p>
                      <a:pPr marL="0" marR="0" algn="l">
                        <a:lnSpc>
                          <a:spcPct val="107000"/>
                        </a:lnSpc>
                        <a:spcAft>
                          <a:spcPts val="800"/>
                        </a:spcAft>
                      </a:pPr>
                      <a:r>
                        <a:rPr lang="en-US" sz="1400" kern="100">
                          <a:effectLst/>
                        </a:rPr>
                        <a:t>DC Power Connector</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$4</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$5.99</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247206605"/>
                  </a:ext>
                </a:extLst>
              </a:tr>
              <a:tr h="277201">
                <a:tc>
                  <a:txBody>
                    <a:bodyPr/>
                    <a:lstStyle/>
                    <a:p>
                      <a:pPr marL="0" marR="0" algn="l">
                        <a:lnSpc>
                          <a:spcPct val="107000"/>
                        </a:lnSpc>
                        <a:spcAft>
                          <a:spcPts val="800"/>
                        </a:spcAft>
                      </a:pPr>
                      <a:r>
                        <a:rPr lang="en-US" sz="1400" kern="100">
                          <a:effectLst/>
                        </a:rPr>
                        <a:t>Power Source</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$50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$59.99</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318947555"/>
                  </a:ext>
                </a:extLst>
              </a:tr>
              <a:tr h="277201">
                <a:tc>
                  <a:txBody>
                    <a:bodyPr/>
                    <a:lstStyle/>
                    <a:p>
                      <a:pPr marL="0" marR="0" algn="l">
                        <a:lnSpc>
                          <a:spcPct val="107000"/>
                        </a:lnSpc>
                        <a:spcAft>
                          <a:spcPts val="800"/>
                        </a:spcAft>
                      </a:pPr>
                      <a:r>
                        <a:rPr lang="en-US" sz="1400" kern="100">
                          <a:effectLst/>
                        </a:rPr>
                        <a:t>TTL Converter</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$7.39</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3527326989"/>
                  </a:ext>
                </a:extLst>
              </a:tr>
              <a:tr h="277201">
                <a:tc>
                  <a:txBody>
                    <a:bodyPr/>
                    <a:lstStyle/>
                    <a:p>
                      <a:pPr marL="0" marR="0" algn="l">
                        <a:lnSpc>
                          <a:spcPct val="107000"/>
                        </a:lnSpc>
                        <a:spcAft>
                          <a:spcPts val="800"/>
                        </a:spcAft>
                      </a:pPr>
                      <a:r>
                        <a:rPr lang="en-US" sz="1400" kern="100">
                          <a:effectLst/>
                        </a:rPr>
                        <a:t>Sheet Metal</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6</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$20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1367344304"/>
                  </a:ext>
                </a:extLst>
              </a:tr>
              <a:tr h="277201">
                <a:tc>
                  <a:txBody>
                    <a:bodyPr/>
                    <a:lstStyle/>
                    <a:p>
                      <a:pPr marL="0" marR="0" algn="l">
                        <a:lnSpc>
                          <a:spcPct val="107000"/>
                        </a:lnSpc>
                        <a:spcAft>
                          <a:spcPts val="800"/>
                        </a:spcAft>
                      </a:pPr>
                      <a:r>
                        <a:rPr lang="en-US" sz="1400" kern="100">
                          <a:effectLst/>
                        </a:rPr>
                        <a:t>Hinges</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2</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$4</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$7.99</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3365848343"/>
                  </a:ext>
                </a:extLst>
              </a:tr>
              <a:tr h="277201">
                <a:tc>
                  <a:txBody>
                    <a:bodyPr/>
                    <a:lstStyle/>
                    <a:p>
                      <a:pPr marL="0" marR="0" algn="l">
                        <a:lnSpc>
                          <a:spcPct val="107000"/>
                        </a:lnSpc>
                        <a:spcAft>
                          <a:spcPts val="800"/>
                        </a:spcAft>
                      </a:pPr>
                      <a:r>
                        <a:rPr lang="en-US" sz="1400" kern="100">
                          <a:effectLst/>
                        </a:rPr>
                        <a:t>Handle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$15</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2038487461"/>
                  </a:ext>
                </a:extLst>
              </a:tr>
              <a:tr h="277201">
                <a:tc>
                  <a:txBody>
                    <a:bodyPr/>
                    <a:lstStyle/>
                    <a:p>
                      <a:pPr marL="0" marR="0" algn="l">
                        <a:lnSpc>
                          <a:spcPct val="107000"/>
                        </a:lnSpc>
                        <a:spcAft>
                          <a:spcPts val="800"/>
                        </a:spcAft>
                      </a:pPr>
                      <a:r>
                        <a:rPr lang="en-US" sz="1400" kern="100">
                          <a:effectLst/>
                        </a:rPr>
                        <a:t>PCBs (with shipping)</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$80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$125.02</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1095807679"/>
                  </a:ext>
                </a:extLst>
              </a:tr>
              <a:tr h="277201">
                <a:tc>
                  <a:txBody>
                    <a:bodyPr/>
                    <a:lstStyle/>
                    <a:p>
                      <a:pPr marL="0" marR="0" algn="l">
                        <a:lnSpc>
                          <a:spcPct val="107000"/>
                        </a:lnSpc>
                        <a:spcAft>
                          <a:spcPts val="800"/>
                        </a:spcAft>
                      </a:pPr>
                      <a:r>
                        <a:rPr lang="en-US" sz="1400" kern="100">
                          <a:effectLst/>
                        </a:rPr>
                        <a:t>Total</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$291.30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tc>
                  <a:txBody>
                    <a:bodyPr/>
                    <a:lstStyle/>
                    <a:p>
                      <a:pPr marL="0" marR="0" algn="l">
                        <a:lnSpc>
                          <a:spcPct val="107000"/>
                        </a:lnSpc>
                        <a:spcAft>
                          <a:spcPts val="800"/>
                        </a:spcAft>
                      </a:pPr>
                      <a:r>
                        <a:rPr lang="en-US" sz="1400" kern="100">
                          <a:effectLst/>
                        </a:rPr>
                        <a:t>$335.11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1343" marR="61343" marT="30672" marB="30672"/>
                </a:tc>
                <a:extLst>
                  <a:ext uri="{0D108BD9-81ED-4DB2-BD59-A6C34878D82A}">
                    <a16:rowId xmlns:a16="http://schemas.microsoft.com/office/drawing/2014/main" val="3093850287"/>
                  </a:ext>
                </a:extLst>
              </a:tr>
            </a:tbl>
          </a:graphicData>
        </a:graphic>
      </p:graphicFrame>
      <p:pic>
        <p:nvPicPr>
          <p:cNvPr id="5" name="Picture 2">
            <a:extLst>
              <a:ext uri="{FF2B5EF4-FFF2-40B4-BE49-F238E27FC236}">
                <a16:creationId xmlns:a16="http://schemas.microsoft.com/office/drawing/2014/main" id="{A86AB567-3E52-9890-A797-76F61CBD8F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 t="700" r="700" b="21766"/>
          <a:stretch/>
        </p:blipFill>
        <p:spPr bwMode="auto">
          <a:xfrm>
            <a:off x="9682105" y="4492869"/>
            <a:ext cx="1688123" cy="2270928"/>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2FB8F4-3770-BC75-2067-94D39AAEA9DA}"/>
              </a:ext>
            </a:extLst>
          </p:cNvPr>
          <p:cNvSpPr txBox="1"/>
          <p:nvPr/>
        </p:nvSpPr>
        <p:spPr>
          <a:xfrm>
            <a:off x="9929939" y="3982343"/>
            <a:ext cx="1534885" cy="369332"/>
          </a:xfrm>
          <a:prstGeom prst="rect">
            <a:avLst/>
          </a:prstGeom>
          <a:noFill/>
        </p:spPr>
        <p:txBody>
          <a:bodyPr wrap="square">
            <a:spAutoFit/>
          </a:bodyPr>
          <a:lstStyle/>
          <a:p>
            <a:r>
              <a:rPr lang="en-US"/>
              <a:t>Alexis (EE)</a:t>
            </a:r>
          </a:p>
        </p:txBody>
      </p:sp>
      <p:pic>
        <p:nvPicPr>
          <p:cNvPr id="8" name="Recorded Sound">
            <a:hlinkClick r:id="" action="ppaction://media"/>
            <a:extLst>
              <a:ext uri="{FF2B5EF4-FFF2-40B4-BE49-F238E27FC236}">
                <a16:creationId xmlns:a16="http://schemas.microsoft.com/office/drawing/2014/main" id="{3833D894-548B-EAF2-F2DF-6241C01F78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9933" y="6177215"/>
            <a:ext cx="487363" cy="487363"/>
          </a:xfrm>
          <a:prstGeom prst="rect">
            <a:avLst/>
          </a:prstGeom>
        </p:spPr>
      </p:pic>
    </p:spTree>
    <p:extLst>
      <p:ext uri="{BB962C8B-B14F-4D97-AF65-F5344CB8AC3E}">
        <p14:creationId xmlns:p14="http://schemas.microsoft.com/office/powerpoint/2010/main" val="3037822456"/>
      </p:ext>
    </p:extLst>
  </p:cSld>
  <p:clrMapOvr>
    <a:masterClrMapping/>
  </p:clrMapOvr>
  <mc:AlternateContent xmlns:mc="http://schemas.openxmlformats.org/markup-compatibility/2006" xmlns:p14="http://schemas.microsoft.com/office/powerpoint/2010/main">
    <mc:Choice Requires="p14">
      <p:transition spd="slow" p14:dur="2000" advTm="33374"/>
    </mc:Choice>
    <mc:Fallback xmlns="">
      <p:transition spd="slow" advTm="33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6316A-A323-DE59-20BE-2EDE8EAC11AA}"/>
              </a:ext>
            </a:extLst>
          </p:cNvPr>
          <p:cNvSpPr>
            <a:spLocks noGrp="1"/>
          </p:cNvSpPr>
          <p:nvPr>
            <p:ph type="title"/>
          </p:nvPr>
        </p:nvSpPr>
        <p:spPr>
          <a:xfrm>
            <a:off x="3828941" y="117972"/>
            <a:ext cx="4534118" cy="762219"/>
          </a:xfrm>
        </p:spPr>
        <p:txBody>
          <a:bodyPr>
            <a:normAutofit fontScale="90000"/>
          </a:bodyPr>
          <a:lstStyle/>
          <a:p>
            <a:pPr algn="ctr"/>
            <a:r>
              <a:rPr lang="en-US"/>
              <a:t>FINAL Progress &amp; Plan</a:t>
            </a:r>
          </a:p>
        </p:txBody>
      </p:sp>
      <p:sp>
        <p:nvSpPr>
          <p:cNvPr id="6" name="Content Placeholder 5">
            <a:extLst>
              <a:ext uri="{FF2B5EF4-FFF2-40B4-BE49-F238E27FC236}">
                <a16:creationId xmlns:a16="http://schemas.microsoft.com/office/drawing/2014/main" id="{53BD2DE0-DC48-BB61-0571-43288B2F2339}"/>
              </a:ext>
            </a:extLst>
          </p:cNvPr>
          <p:cNvSpPr>
            <a:spLocks noGrp="1"/>
          </p:cNvSpPr>
          <p:nvPr>
            <p:ph idx="1"/>
          </p:nvPr>
        </p:nvSpPr>
        <p:spPr>
          <a:xfrm>
            <a:off x="584240" y="1515212"/>
            <a:ext cx="7147034" cy="5078851"/>
          </a:xfrm>
        </p:spPr>
        <p:txBody>
          <a:bodyPr vert="horz" lIns="91440" tIns="45720" rIns="91440" bIns="45720" rtlCol="0" anchor="t">
            <a:normAutofit/>
          </a:bodyPr>
          <a:lstStyle/>
          <a:p>
            <a:endParaRPr lang="en-US" sz="900" b="1">
              <a:latin typeface="Times New Roman"/>
              <a:cs typeface="Times New Roman"/>
            </a:endParaRPr>
          </a:p>
          <a:p>
            <a:endParaRPr lang="en-US"/>
          </a:p>
        </p:txBody>
      </p:sp>
      <p:graphicFrame>
        <p:nvGraphicFramePr>
          <p:cNvPr id="3" name="Table 2">
            <a:extLst>
              <a:ext uri="{FF2B5EF4-FFF2-40B4-BE49-F238E27FC236}">
                <a16:creationId xmlns:a16="http://schemas.microsoft.com/office/drawing/2014/main" id="{89EDE87A-E745-9682-9027-95D07B12419B}"/>
              </a:ext>
            </a:extLst>
          </p:cNvPr>
          <p:cNvGraphicFramePr>
            <a:graphicFrameLocks noGrp="1"/>
          </p:cNvGraphicFramePr>
          <p:nvPr>
            <p:extLst>
              <p:ext uri="{D42A27DB-BD31-4B8C-83A1-F6EECF244321}">
                <p14:modId xmlns:p14="http://schemas.microsoft.com/office/powerpoint/2010/main" val="267444507"/>
              </p:ext>
            </p:extLst>
          </p:nvPr>
        </p:nvGraphicFramePr>
        <p:xfrm>
          <a:off x="1818496" y="1041895"/>
          <a:ext cx="8297783" cy="4889193"/>
        </p:xfrm>
        <a:graphic>
          <a:graphicData uri="http://schemas.openxmlformats.org/drawingml/2006/table">
            <a:tbl>
              <a:tblPr firstRow="1" bandRow="1">
                <a:tableStyleId>{7DF18680-E054-41AD-8BC1-D1AEF772440D}</a:tableStyleId>
              </a:tblPr>
              <a:tblGrid>
                <a:gridCol w="4300779">
                  <a:extLst>
                    <a:ext uri="{9D8B030D-6E8A-4147-A177-3AD203B41FA5}">
                      <a16:colId xmlns:a16="http://schemas.microsoft.com/office/drawing/2014/main" val="2914296579"/>
                    </a:ext>
                  </a:extLst>
                </a:gridCol>
                <a:gridCol w="1506175">
                  <a:extLst>
                    <a:ext uri="{9D8B030D-6E8A-4147-A177-3AD203B41FA5}">
                      <a16:colId xmlns:a16="http://schemas.microsoft.com/office/drawing/2014/main" val="1211573931"/>
                    </a:ext>
                  </a:extLst>
                </a:gridCol>
                <a:gridCol w="1196208">
                  <a:extLst>
                    <a:ext uri="{9D8B030D-6E8A-4147-A177-3AD203B41FA5}">
                      <a16:colId xmlns:a16="http://schemas.microsoft.com/office/drawing/2014/main" val="2863728382"/>
                    </a:ext>
                  </a:extLst>
                </a:gridCol>
                <a:gridCol w="1294621">
                  <a:extLst>
                    <a:ext uri="{9D8B030D-6E8A-4147-A177-3AD203B41FA5}">
                      <a16:colId xmlns:a16="http://schemas.microsoft.com/office/drawing/2014/main" val="3992542919"/>
                    </a:ext>
                  </a:extLst>
                </a:gridCol>
              </a:tblGrid>
              <a:tr h="439118">
                <a:tc>
                  <a:txBody>
                    <a:bodyPr/>
                    <a:lstStyle/>
                    <a:p>
                      <a:pPr lvl="0">
                        <a:buNone/>
                      </a:pPr>
                      <a:r>
                        <a:rPr lang="en-US"/>
                        <a:t>Task</a:t>
                      </a:r>
                    </a:p>
                  </a:txBody>
                  <a:tcPr/>
                </a:tc>
                <a:tc>
                  <a:txBody>
                    <a:bodyPr/>
                    <a:lstStyle/>
                    <a:p>
                      <a:r>
                        <a:rPr lang="en-US"/>
                        <a:t>Start Date</a:t>
                      </a:r>
                    </a:p>
                  </a:txBody>
                  <a:tcPr/>
                </a:tc>
                <a:tc>
                  <a:txBody>
                    <a:bodyPr/>
                    <a:lstStyle/>
                    <a:p>
                      <a:r>
                        <a:rPr lang="en-US"/>
                        <a:t>End Date</a:t>
                      </a:r>
                    </a:p>
                  </a:txBody>
                  <a:tcPr/>
                </a:tc>
                <a:tc>
                  <a:txBody>
                    <a:bodyPr/>
                    <a:lstStyle/>
                    <a:p>
                      <a:r>
                        <a:rPr lang="en-US"/>
                        <a:t>Duration</a:t>
                      </a:r>
                    </a:p>
                  </a:txBody>
                  <a:tcPr/>
                </a:tc>
                <a:extLst>
                  <a:ext uri="{0D108BD9-81ED-4DB2-BD59-A6C34878D82A}">
                    <a16:rowId xmlns:a16="http://schemas.microsoft.com/office/drawing/2014/main" val="1191361274"/>
                  </a:ext>
                </a:extLst>
              </a:tr>
              <a:tr h="370839">
                <a:tc>
                  <a:txBody>
                    <a:bodyPr/>
                    <a:lstStyle/>
                    <a:p>
                      <a:pPr lvl="0">
                        <a:buNone/>
                      </a:pPr>
                      <a:r>
                        <a:rPr lang="en-US"/>
                        <a:t>Finalizing PCB Design</a:t>
                      </a:r>
                    </a:p>
                  </a:txBody>
                  <a:tcPr/>
                </a:tc>
                <a:tc>
                  <a:txBody>
                    <a:bodyPr/>
                    <a:lstStyle/>
                    <a:p>
                      <a:pPr lvl="0">
                        <a:buNone/>
                      </a:pPr>
                      <a:r>
                        <a:rPr lang="en-US"/>
                        <a:t>1/6</a:t>
                      </a:r>
                    </a:p>
                  </a:txBody>
                  <a:tcPr/>
                </a:tc>
                <a:tc>
                  <a:txBody>
                    <a:bodyPr/>
                    <a:lstStyle/>
                    <a:p>
                      <a:pPr lvl="0">
                        <a:buNone/>
                      </a:pPr>
                      <a:r>
                        <a:rPr lang="en-US"/>
                        <a:t>1/16</a:t>
                      </a:r>
                    </a:p>
                  </a:txBody>
                  <a:tcPr/>
                </a:tc>
                <a:tc>
                  <a:txBody>
                    <a:bodyPr/>
                    <a:lstStyle/>
                    <a:p>
                      <a:pPr lvl="0">
                        <a:buNone/>
                      </a:pPr>
                      <a:r>
                        <a:rPr lang="en-US"/>
                        <a:t>10 days</a:t>
                      </a:r>
                    </a:p>
                  </a:txBody>
                  <a:tcPr/>
                </a:tc>
                <a:extLst>
                  <a:ext uri="{0D108BD9-81ED-4DB2-BD59-A6C34878D82A}">
                    <a16:rowId xmlns:a16="http://schemas.microsoft.com/office/drawing/2014/main" val="250402483"/>
                  </a:ext>
                </a:extLst>
              </a:tr>
              <a:tr h="370840">
                <a:tc>
                  <a:txBody>
                    <a:bodyPr/>
                    <a:lstStyle/>
                    <a:p>
                      <a:r>
                        <a:rPr lang="en-US"/>
                        <a:t>PCB Ordering</a:t>
                      </a:r>
                    </a:p>
                  </a:txBody>
                  <a:tcPr/>
                </a:tc>
                <a:tc>
                  <a:txBody>
                    <a:bodyPr/>
                    <a:lstStyle/>
                    <a:p>
                      <a:r>
                        <a:rPr lang="en-US"/>
                        <a:t>1/17</a:t>
                      </a:r>
                    </a:p>
                  </a:txBody>
                  <a:tcPr/>
                </a:tc>
                <a:tc>
                  <a:txBody>
                    <a:bodyPr/>
                    <a:lstStyle/>
                    <a:p>
                      <a:r>
                        <a:rPr lang="en-US"/>
                        <a:t>1/22</a:t>
                      </a:r>
                    </a:p>
                  </a:txBody>
                  <a:tcPr/>
                </a:tc>
                <a:tc>
                  <a:txBody>
                    <a:bodyPr/>
                    <a:lstStyle/>
                    <a:p>
                      <a:r>
                        <a:rPr lang="en-US"/>
                        <a:t>5 days</a:t>
                      </a:r>
                    </a:p>
                  </a:txBody>
                  <a:tcPr/>
                </a:tc>
                <a:extLst>
                  <a:ext uri="{0D108BD9-81ED-4DB2-BD59-A6C34878D82A}">
                    <a16:rowId xmlns:a16="http://schemas.microsoft.com/office/drawing/2014/main" val="239030901"/>
                  </a:ext>
                </a:extLst>
              </a:tr>
              <a:tr h="370839">
                <a:tc>
                  <a:txBody>
                    <a:bodyPr/>
                    <a:lstStyle/>
                    <a:p>
                      <a:pPr lvl="0">
                        <a:buNone/>
                      </a:pPr>
                      <a:r>
                        <a:rPr lang="en-US"/>
                        <a:t>PCB Assembly</a:t>
                      </a:r>
                    </a:p>
                  </a:txBody>
                  <a:tcPr/>
                </a:tc>
                <a:tc>
                  <a:txBody>
                    <a:bodyPr/>
                    <a:lstStyle/>
                    <a:p>
                      <a:pPr lvl="0">
                        <a:buNone/>
                      </a:pPr>
                      <a:r>
                        <a:rPr lang="en-US"/>
                        <a:t>1/22</a:t>
                      </a:r>
                    </a:p>
                  </a:txBody>
                  <a:tcPr/>
                </a:tc>
                <a:tc>
                  <a:txBody>
                    <a:bodyPr/>
                    <a:lstStyle/>
                    <a:p>
                      <a:pPr lvl="0">
                        <a:buNone/>
                      </a:pPr>
                      <a:r>
                        <a:rPr lang="en-US"/>
                        <a:t>1/30</a:t>
                      </a:r>
                    </a:p>
                  </a:txBody>
                  <a:tcPr/>
                </a:tc>
                <a:tc>
                  <a:txBody>
                    <a:bodyPr/>
                    <a:lstStyle/>
                    <a:p>
                      <a:pPr lvl="0">
                        <a:buNone/>
                      </a:pPr>
                      <a:r>
                        <a:rPr lang="en-US"/>
                        <a:t>8 days</a:t>
                      </a:r>
                    </a:p>
                  </a:txBody>
                  <a:tcPr/>
                </a:tc>
                <a:extLst>
                  <a:ext uri="{0D108BD9-81ED-4DB2-BD59-A6C34878D82A}">
                    <a16:rowId xmlns:a16="http://schemas.microsoft.com/office/drawing/2014/main" val="3307285206"/>
                  </a:ext>
                </a:extLst>
              </a:tr>
              <a:tr h="370839">
                <a:tc>
                  <a:txBody>
                    <a:bodyPr/>
                    <a:lstStyle/>
                    <a:p>
                      <a:pPr lvl="0">
                        <a:buNone/>
                      </a:pPr>
                      <a:r>
                        <a:rPr lang="en-US"/>
                        <a:t>CDR Preparation</a:t>
                      </a:r>
                    </a:p>
                  </a:txBody>
                  <a:tcPr/>
                </a:tc>
                <a:tc>
                  <a:txBody>
                    <a:bodyPr/>
                    <a:lstStyle/>
                    <a:p>
                      <a:pPr lvl="0">
                        <a:buNone/>
                      </a:pPr>
                      <a:r>
                        <a:rPr lang="en-US"/>
                        <a:t>1/25</a:t>
                      </a:r>
                    </a:p>
                  </a:txBody>
                  <a:tcPr/>
                </a:tc>
                <a:tc>
                  <a:txBody>
                    <a:bodyPr/>
                    <a:lstStyle/>
                    <a:p>
                      <a:pPr lvl="0">
                        <a:buNone/>
                      </a:pPr>
                      <a:r>
                        <a:rPr lang="en-US"/>
                        <a:t>2/19</a:t>
                      </a:r>
                    </a:p>
                  </a:txBody>
                  <a:tcPr/>
                </a:tc>
                <a:tc>
                  <a:txBody>
                    <a:bodyPr/>
                    <a:lstStyle/>
                    <a:p>
                      <a:pPr lvl="0">
                        <a:buNone/>
                      </a:pPr>
                      <a:r>
                        <a:rPr lang="en-US"/>
                        <a:t>3.5 weeks</a:t>
                      </a:r>
                    </a:p>
                  </a:txBody>
                  <a:tcPr/>
                </a:tc>
                <a:extLst>
                  <a:ext uri="{0D108BD9-81ED-4DB2-BD59-A6C34878D82A}">
                    <a16:rowId xmlns:a16="http://schemas.microsoft.com/office/drawing/2014/main" val="1940769617"/>
                  </a:ext>
                </a:extLst>
              </a:tr>
              <a:tr h="370840">
                <a:tc>
                  <a:txBody>
                    <a:bodyPr/>
                    <a:lstStyle/>
                    <a:p>
                      <a:r>
                        <a:rPr lang="en-US"/>
                        <a:t>PCB Testing</a:t>
                      </a:r>
                    </a:p>
                  </a:txBody>
                  <a:tcPr/>
                </a:tc>
                <a:tc>
                  <a:txBody>
                    <a:bodyPr/>
                    <a:lstStyle/>
                    <a:p>
                      <a:r>
                        <a:rPr lang="en-US"/>
                        <a:t>1/30</a:t>
                      </a:r>
                    </a:p>
                  </a:txBody>
                  <a:tcPr/>
                </a:tc>
                <a:tc>
                  <a:txBody>
                    <a:bodyPr/>
                    <a:lstStyle/>
                    <a:p>
                      <a:r>
                        <a:rPr lang="en-US" sz="1800">
                          <a:latin typeface="+mn-lt"/>
                        </a:rPr>
                        <a:t>2/27</a:t>
                      </a:r>
                    </a:p>
                  </a:txBody>
                  <a:tcPr/>
                </a:tc>
                <a:tc>
                  <a:txBody>
                    <a:bodyPr/>
                    <a:lstStyle/>
                    <a:p>
                      <a:r>
                        <a:rPr lang="en-US"/>
                        <a:t>1 month</a:t>
                      </a:r>
                    </a:p>
                  </a:txBody>
                  <a:tcPr/>
                </a:tc>
                <a:extLst>
                  <a:ext uri="{0D108BD9-81ED-4DB2-BD59-A6C34878D82A}">
                    <a16:rowId xmlns:a16="http://schemas.microsoft.com/office/drawing/2014/main" val="2883131988"/>
                  </a:ext>
                </a:extLst>
              </a:tr>
              <a:tr h="370840">
                <a:tc>
                  <a:txBody>
                    <a:bodyPr/>
                    <a:lstStyle/>
                    <a:p>
                      <a:r>
                        <a:rPr lang="en-US"/>
                        <a:t>Midterm Demo Preparation</a:t>
                      </a:r>
                    </a:p>
                  </a:txBody>
                  <a:tcPr/>
                </a:tc>
                <a:tc>
                  <a:txBody>
                    <a:bodyPr/>
                    <a:lstStyle/>
                    <a:p>
                      <a:pPr lvl="0">
                        <a:buNone/>
                      </a:pPr>
                      <a:r>
                        <a:rPr lang="en-US" sz="1800" b="0" u="none" strike="noStrike" noProof="0">
                          <a:solidFill>
                            <a:srgbClr val="000000"/>
                          </a:solidFill>
                        </a:rPr>
                        <a:t>2/19</a:t>
                      </a:r>
                      <a:endParaRPr lang="en-US" sz="1800" b="0" i="0" u="none" strike="noStrike" noProof="0">
                        <a:solidFill>
                          <a:srgbClr val="000000"/>
                        </a:solidFill>
                        <a:latin typeface="TW Cen MT"/>
                      </a:endParaRPr>
                    </a:p>
                  </a:txBody>
                  <a:tcPr/>
                </a:tc>
                <a:tc>
                  <a:txBody>
                    <a:bodyPr/>
                    <a:lstStyle/>
                    <a:p>
                      <a:pPr lvl="0">
                        <a:buNone/>
                      </a:pPr>
                      <a:r>
                        <a:rPr lang="en-US" sz="1800" b="0" u="none" strike="noStrike" noProof="0">
                          <a:solidFill>
                            <a:srgbClr val="000000"/>
                          </a:solidFill>
                        </a:rPr>
                        <a:t>3/8</a:t>
                      </a:r>
                      <a:endParaRPr lang="en-US" sz="1800" b="0" i="0" u="none" strike="noStrike" noProof="0">
                        <a:solidFill>
                          <a:srgbClr val="000000"/>
                        </a:solidFill>
                        <a:latin typeface="TW Cen MT"/>
                      </a:endParaRPr>
                    </a:p>
                  </a:txBody>
                  <a:tcPr/>
                </a:tc>
                <a:tc>
                  <a:txBody>
                    <a:bodyPr/>
                    <a:lstStyle/>
                    <a:p>
                      <a:pPr lvl="0">
                        <a:buNone/>
                      </a:pPr>
                      <a:r>
                        <a:rPr lang="en-US" sz="1800" b="0" u="none" strike="noStrike" noProof="0">
                          <a:solidFill>
                            <a:srgbClr val="000000"/>
                          </a:solidFill>
                        </a:rPr>
                        <a:t>2.5 weeks</a:t>
                      </a:r>
                      <a:endParaRPr lang="en-US" sz="1800" b="0" i="0" u="none" strike="noStrike" noProof="0">
                        <a:solidFill>
                          <a:srgbClr val="000000"/>
                        </a:solidFill>
                        <a:latin typeface="TW Cen MT"/>
                      </a:endParaRPr>
                    </a:p>
                  </a:txBody>
                  <a:tcPr/>
                </a:tc>
                <a:extLst>
                  <a:ext uri="{0D108BD9-81ED-4DB2-BD59-A6C34878D82A}">
                    <a16:rowId xmlns:a16="http://schemas.microsoft.com/office/drawing/2014/main" val="2160256193"/>
                  </a:ext>
                </a:extLst>
              </a:tr>
              <a:tr h="370840">
                <a:tc>
                  <a:txBody>
                    <a:bodyPr/>
                    <a:lstStyle/>
                    <a:p>
                      <a:r>
                        <a:rPr lang="en-US"/>
                        <a:t>System Integration/Testing</a:t>
                      </a:r>
                    </a:p>
                  </a:txBody>
                  <a:tcPr/>
                </a:tc>
                <a:tc>
                  <a:txBody>
                    <a:bodyPr/>
                    <a:lstStyle/>
                    <a:p>
                      <a:r>
                        <a:rPr lang="en-US"/>
                        <a:t>2/27</a:t>
                      </a:r>
                    </a:p>
                  </a:txBody>
                  <a:tcPr/>
                </a:tc>
                <a:tc>
                  <a:txBody>
                    <a:bodyPr/>
                    <a:lstStyle/>
                    <a:p>
                      <a:r>
                        <a:rPr lang="en-US"/>
                        <a:t>4/3</a:t>
                      </a:r>
                    </a:p>
                  </a:txBody>
                  <a:tcPr/>
                </a:tc>
                <a:tc>
                  <a:txBody>
                    <a:bodyPr/>
                    <a:lstStyle/>
                    <a:p>
                      <a:r>
                        <a:rPr lang="en-US"/>
                        <a:t>6 weeks</a:t>
                      </a:r>
                    </a:p>
                  </a:txBody>
                  <a:tcPr/>
                </a:tc>
                <a:extLst>
                  <a:ext uri="{0D108BD9-81ED-4DB2-BD59-A6C34878D82A}">
                    <a16:rowId xmlns:a16="http://schemas.microsoft.com/office/drawing/2014/main" val="1077401860"/>
                  </a:ext>
                </a:extLst>
              </a:tr>
              <a:tr h="370839">
                <a:tc>
                  <a:txBody>
                    <a:bodyPr/>
                    <a:lstStyle/>
                    <a:p>
                      <a:pPr lvl="0">
                        <a:buNone/>
                      </a:pPr>
                      <a:r>
                        <a:rPr lang="en-US" sz="1800" b="0" u="none" strike="noStrike" noProof="0">
                          <a:solidFill>
                            <a:srgbClr val="000000"/>
                          </a:solidFill>
                        </a:rPr>
                        <a:t>8-Page Conference Paper</a:t>
                      </a:r>
                      <a:endParaRPr lang="en-US"/>
                    </a:p>
                  </a:txBody>
                  <a:tcPr/>
                </a:tc>
                <a:tc>
                  <a:txBody>
                    <a:bodyPr/>
                    <a:lstStyle/>
                    <a:p>
                      <a:pPr lvl="0">
                        <a:buNone/>
                      </a:pPr>
                      <a:r>
                        <a:rPr lang="en-US" sz="1800" b="0" u="none" strike="noStrike" noProof="0">
                          <a:solidFill>
                            <a:srgbClr val="000000"/>
                          </a:solidFill>
                        </a:rPr>
                        <a:t>3/10</a:t>
                      </a:r>
                      <a:endParaRPr lang="en-US" sz="1800" b="0" i="0" u="none" strike="noStrike" noProof="0">
                        <a:solidFill>
                          <a:srgbClr val="000000"/>
                        </a:solidFill>
                        <a:latin typeface="TW Cen MT"/>
                      </a:endParaRPr>
                    </a:p>
                  </a:txBody>
                  <a:tcPr/>
                </a:tc>
                <a:tc>
                  <a:txBody>
                    <a:bodyPr/>
                    <a:lstStyle/>
                    <a:p>
                      <a:pPr lvl="0">
                        <a:buNone/>
                      </a:pPr>
                      <a:r>
                        <a:rPr lang="en-US" sz="1800" b="0" u="none" strike="noStrike" noProof="0">
                          <a:solidFill>
                            <a:srgbClr val="000000"/>
                          </a:solidFill>
                        </a:rPr>
                        <a:t>3/17</a:t>
                      </a:r>
                      <a:endParaRPr lang="en-US" sz="1800" b="0" i="0" u="none" strike="noStrike" noProof="0">
                        <a:solidFill>
                          <a:srgbClr val="000000"/>
                        </a:solidFill>
                        <a:latin typeface="TW Cen MT"/>
                      </a:endParaRPr>
                    </a:p>
                  </a:txBody>
                  <a:tcPr/>
                </a:tc>
                <a:tc>
                  <a:txBody>
                    <a:bodyPr/>
                    <a:lstStyle/>
                    <a:p>
                      <a:pPr lvl="0">
                        <a:buNone/>
                      </a:pPr>
                      <a:r>
                        <a:rPr lang="en-US" sz="1800" b="0" u="none" strike="noStrike" noProof="0">
                          <a:solidFill>
                            <a:srgbClr val="000000"/>
                          </a:solidFill>
                        </a:rPr>
                        <a:t>1 week</a:t>
                      </a:r>
                      <a:endParaRPr lang="en-US" sz="1800" b="0" i="0" u="none" strike="noStrike" noProof="0">
                        <a:solidFill>
                          <a:srgbClr val="000000"/>
                        </a:solidFill>
                        <a:latin typeface="TW Cen MT"/>
                      </a:endParaRPr>
                    </a:p>
                  </a:txBody>
                  <a:tcPr/>
                </a:tc>
                <a:extLst>
                  <a:ext uri="{0D108BD9-81ED-4DB2-BD59-A6C34878D82A}">
                    <a16:rowId xmlns:a16="http://schemas.microsoft.com/office/drawing/2014/main" val="122073759"/>
                  </a:ext>
                </a:extLst>
              </a:tr>
              <a:tr h="370839">
                <a:tc>
                  <a:txBody>
                    <a:bodyPr/>
                    <a:lstStyle/>
                    <a:p>
                      <a:pPr lvl="0">
                        <a:buNone/>
                      </a:pPr>
                      <a:r>
                        <a:rPr lang="en-US"/>
                        <a:t>Final Project Review Preparation</a:t>
                      </a:r>
                    </a:p>
                  </a:txBody>
                  <a:tcPr/>
                </a:tc>
                <a:tc>
                  <a:txBody>
                    <a:bodyPr/>
                    <a:lstStyle/>
                    <a:p>
                      <a:pPr lvl="0">
                        <a:buNone/>
                      </a:pPr>
                      <a:r>
                        <a:rPr lang="en-US" sz="1800" b="0" u="none" strike="noStrike" noProof="0">
                          <a:solidFill>
                            <a:srgbClr val="000000"/>
                          </a:solidFill>
                        </a:rPr>
                        <a:t>3/10</a:t>
                      </a:r>
                      <a:endParaRPr lang="en-US" sz="1800" b="0" i="0" u="none" strike="noStrike" noProof="0">
                        <a:solidFill>
                          <a:srgbClr val="000000"/>
                        </a:solidFill>
                        <a:latin typeface="TW Cen MT"/>
                      </a:endParaRPr>
                    </a:p>
                  </a:txBody>
                  <a:tcPr/>
                </a:tc>
                <a:tc>
                  <a:txBody>
                    <a:bodyPr/>
                    <a:lstStyle/>
                    <a:p>
                      <a:pPr lvl="0">
                        <a:buNone/>
                      </a:pPr>
                      <a:r>
                        <a:rPr lang="en-US" sz="1800" b="0" u="none" strike="noStrike" noProof="0">
                          <a:solidFill>
                            <a:srgbClr val="000000"/>
                          </a:solidFill>
                        </a:rPr>
                        <a:t>4/12</a:t>
                      </a:r>
                      <a:endParaRPr lang="en-US" sz="1800" b="0" i="0" u="none" strike="noStrike" noProof="0">
                        <a:solidFill>
                          <a:srgbClr val="000000"/>
                        </a:solidFill>
                        <a:latin typeface="TW Cen MT"/>
                      </a:endParaRPr>
                    </a:p>
                  </a:txBody>
                  <a:tcPr/>
                </a:tc>
                <a:tc>
                  <a:txBody>
                    <a:bodyPr/>
                    <a:lstStyle/>
                    <a:p>
                      <a:pPr lvl="0">
                        <a:buNone/>
                      </a:pPr>
                      <a:r>
                        <a:rPr lang="en-US" sz="1800" b="0" u="none" strike="noStrike" noProof="0">
                          <a:solidFill>
                            <a:srgbClr val="000000"/>
                          </a:solidFill>
                        </a:rPr>
                        <a:t>1 month</a:t>
                      </a:r>
                      <a:endParaRPr lang="en-US" sz="1800" b="0" i="0" u="none" strike="noStrike" noProof="0">
                        <a:solidFill>
                          <a:srgbClr val="000000"/>
                        </a:solidFill>
                        <a:latin typeface="TW Cen MT"/>
                      </a:endParaRPr>
                    </a:p>
                  </a:txBody>
                  <a:tcPr/>
                </a:tc>
                <a:extLst>
                  <a:ext uri="{0D108BD9-81ED-4DB2-BD59-A6C34878D82A}">
                    <a16:rowId xmlns:a16="http://schemas.microsoft.com/office/drawing/2014/main" val="3550518008"/>
                  </a:ext>
                </a:extLst>
              </a:tr>
              <a:tr h="370840">
                <a:tc>
                  <a:txBody>
                    <a:bodyPr/>
                    <a:lstStyle/>
                    <a:p>
                      <a:r>
                        <a:rPr lang="en-US"/>
                        <a:t>Finalize Documentation</a:t>
                      </a:r>
                    </a:p>
                  </a:txBody>
                  <a:tcPr/>
                </a:tc>
                <a:tc>
                  <a:txBody>
                    <a:bodyPr/>
                    <a:lstStyle/>
                    <a:p>
                      <a:pPr lvl="0">
                        <a:buNone/>
                      </a:pPr>
                      <a:r>
                        <a:rPr lang="en-US" sz="1800" b="0" u="none" strike="noStrike" noProof="0">
                          <a:solidFill>
                            <a:srgbClr val="000000"/>
                          </a:solidFill>
                        </a:rPr>
                        <a:t>4/14</a:t>
                      </a:r>
                      <a:endParaRPr lang="en-US" sz="1800" b="0" i="0" u="none" strike="noStrike" noProof="0">
                        <a:solidFill>
                          <a:srgbClr val="000000"/>
                        </a:solidFill>
                        <a:latin typeface="TW Cen MT"/>
                      </a:endParaRPr>
                    </a:p>
                  </a:txBody>
                  <a:tcPr/>
                </a:tc>
                <a:tc>
                  <a:txBody>
                    <a:bodyPr/>
                    <a:lstStyle/>
                    <a:p>
                      <a:pPr lvl="0">
                        <a:buNone/>
                      </a:pPr>
                      <a:r>
                        <a:rPr lang="en-US" sz="1800" b="0" u="none" strike="noStrike" noProof="0">
                          <a:solidFill>
                            <a:srgbClr val="000000"/>
                          </a:solidFill>
                        </a:rPr>
                        <a:t>4/22</a:t>
                      </a:r>
                      <a:endParaRPr lang="en-US" sz="1800" b="0" i="0" u="none" strike="noStrike" noProof="0">
                        <a:solidFill>
                          <a:srgbClr val="000000"/>
                        </a:solidFill>
                        <a:latin typeface="TW Cen MT"/>
                      </a:endParaRPr>
                    </a:p>
                  </a:txBody>
                  <a:tcPr/>
                </a:tc>
                <a:tc>
                  <a:txBody>
                    <a:bodyPr/>
                    <a:lstStyle/>
                    <a:p>
                      <a:pPr lvl="0">
                        <a:buNone/>
                      </a:pPr>
                      <a:r>
                        <a:rPr lang="en-US" sz="1800" b="0" u="none" strike="noStrike" noProof="0">
                          <a:solidFill>
                            <a:srgbClr val="000000"/>
                          </a:solidFill>
                        </a:rPr>
                        <a:t>8 days</a:t>
                      </a:r>
                      <a:endParaRPr lang="en-US" sz="1800" b="0" i="0" u="none" strike="noStrike" noProof="0">
                        <a:solidFill>
                          <a:srgbClr val="000000"/>
                        </a:solidFill>
                        <a:latin typeface="TW Cen MT"/>
                      </a:endParaRPr>
                    </a:p>
                  </a:txBody>
                  <a:tcPr/>
                </a:tc>
                <a:extLst>
                  <a:ext uri="{0D108BD9-81ED-4DB2-BD59-A6C34878D82A}">
                    <a16:rowId xmlns:a16="http://schemas.microsoft.com/office/drawing/2014/main" val="2047587898"/>
                  </a:ext>
                </a:extLst>
              </a:tr>
              <a:tr h="370840">
                <a:tc>
                  <a:txBody>
                    <a:bodyPr/>
                    <a:lstStyle/>
                    <a:p>
                      <a:r>
                        <a:rPr lang="en-US"/>
                        <a:t>Practice Final Live Demo</a:t>
                      </a:r>
                    </a:p>
                  </a:txBody>
                  <a:tcPr/>
                </a:tc>
                <a:tc>
                  <a:txBody>
                    <a:bodyPr/>
                    <a:lstStyle/>
                    <a:p>
                      <a:pPr lvl="0">
                        <a:buNone/>
                      </a:pPr>
                      <a:r>
                        <a:rPr lang="en-US" sz="1800" b="0" i="0" u="none" strike="noStrike" noProof="0">
                          <a:solidFill>
                            <a:srgbClr val="000000"/>
                          </a:solidFill>
                          <a:latin typeface="TW Cen MT"/>
                        </a:rPr>
                        <a:t>4/3</a:t>
                      </a:r>
                    </a:p>
                  </a:txBody>
                  <a:tcPr/>
                </a:tc>
                <a:tc>
                  <a:txBody>
                    <a:bodyPr/>
                    <a:lstStyle/>
                    <a:p>
                      <a:pPr lvl="0">
                        <a:buNone/>
                      </a:pPr>
                      <a:r>
                        <a:rPr lang="en-US" sz="1800" b="0" i="0" u="none" strike="noStrike" noProof="0">
                          <a:solidFill>
                            <a:srgbClr val="000000"/>
                          </a:solidFill>
                          <a:latin typeface="TW Cen MT"/>
                        </a:rPr>
                        <a:t>4/17</a:t>
                      </a:r>
                    </a:p>
                  </a:txBody>
                  <a:tcPr/>
                </a:tc>
                <a:tc>
                  <a:txBody>
                    <a:bodyPr/>
                    <a:lstStyle/>
                    <a:p>
                      <a:pPr lvl="0">
                        <a:buNone/>
                      </a:pPr>
                      <a:r>
                        <a:rPr lang="en-US" sz="1800" b="0" i="0" u="none" strike="noStrike" noProof="0">
                          <a:solidFill>
                            <a:srgbClr val="000000"/>
                          </a:solidFill>
                          <a:latin typeface="TW Cen MT"/>
                        </a:rPr>
                        <a:t>14 days</a:t>
                      </a:r>
                    </a:p>
                  </a:txBody>
                  <a:tcPr/>
                </a:tc>
                <a:extLst>
                  <a:ext uri="{0D108BD9-81ED-4DB2-BD59-A6C34878D82A}">
                    <a16:rowId xmlns:a16="http://schemas.microsoft.com/office/drawing/2014/main" val="1036033837"/>
                  </a:ext>
                </a:extLst>
              </a:tr>
              <a:tr h="370840">
                <a:tc>
                  <a:txBody>
                    <a:bodyPr/>
                    <a:lstStyle/>
                    <a:p>
                      <a:r>
                        <a:rPr lang="en-US"/>
                        <a:t>Final Live Demo</a:t>
                      </a:r>
                    </a:p>
                  </a:txBody>
                  <a:tcPr/>
                </a:tc>
                <a:tc>
                  <a:txBody>
                    <a:bodyPr/>
                    <a:lstStyle/>
                    <a:p>
                      <a:pPr lvl="0">
                        <a:buNone/>
                      </a:pPr>
                      <a:r>
                        <a:rPr lang="en-US" sz="1800" b="0" i="0" u="none" strike="noStrike" noProof="0">
                          <a:solidFill>
                            <a:srgbClr val="000000"/>
                          </a:solidFill>
                          <a:latin typeface="TW Cen MT"/>
                        </a:rPr>
                        <a:t>4/17</a:t>
                      </a:r>
                    </a:p>
                  </a:txBody>
                  <a:tcPr/>
                </a:tc>
                <a:tc>
                  <a:txBody>
                    <a:bodyPr/>
                    <a:lstStyle/>
                    <a:p>
                      <a:pPr lvl="0">
                        <a:buNone/>
                      </a:pPr>
                      <a:r>
                        <a:rPr lang="en-US" sz="1800" b="0" i="0" u="none" strike="noStrike" noProof="0">
                          <a:solidFill>
                            <a:srgbClr val="000000"/>
                          </a:solidFill>
                          <a:latin typeface="TW Cen MT"/>
                        </a:rPr>
                        <a:t>4/17</a:t>
                      </a:r>
                    </a:p>
                  </a:txBody>
                  <a:tcPr/>
                </a:tc>
                <a:tc>
                  <a:txBody>
                    <a:bodyPr/>
                    <a:lstStyle/>
                    <a:p>
                      <a:pPr lvl="0">
                        <a:buNone/>
                      </a:pPr>
                      <a:r>
                        <a:rPr lang="en-US" sz="1800" b="0" i="0" u="none" strike="noStrike" noProof="0">
                          <a:solidFill>
                            <a:srgbClr val="000000"/>
                          </a:solidFill>
                          <a:latin typeface="TW Cen MT"/>
                        </a:rPr>
                        <a:t>30 mins</a:t>
                      </a:r>
                    </a:p>
                  </a:txBody>
                  <a:tcPr/>
                </a:tc>
                <a:extLst>
                  <a:ext uri="{0D108BD9-81ED-4DB2-BD59-A6C34878D82A}">
                    <a16:rowId xmlns:a16="http://schemas.microsoft.com/office/drawing/2014/main" val="1612148161"/>
                  </a:ext>
                </a:extLst>
              </a:tr>
            </a:tbl>
          </a:graphicData>
        </a:graphic>
      </p:graphicFrame>
      <p:pic>
        <p:nvPicPr>
          <p:cNvPr id="4" name="Picture 2">
            <a:extLst>
              <a:ext uri="{FF2B5EF4-FFF2-40B4-BE49-F238E27FC236}">
                <a16:creationId xmlns:a16="http://schemas.microsoft.com/office/drawing/2014/main" id="{62C4E410-522B-8053-A06B-C752955A1A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 t="700" r="700" b="21766"/>
          <a:stretch/>
        </p:blipFill>
        <p:spPr bwMode="auto">
          <a:xfrm>
            <a:off x="10462249" y="5160595"/>
            <a:ext cx="1145511" cy="1540985"/>
          </a:xfrm>
          <a:prstGeom prst="round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CA0753-00FE-3371-D618-0D33B95A8438}"/>
              </a:ext>
            </a:extLst>
          </p:cNvPr>
          <p:cNvSpPr txBox="1"/>
          <p:nvPr/>
        </p:nvSpPr>
        <p:spPr>
          <a:xfrm>
            <a:off x="10462249" y="4791263"/>
            <a:ext cx="1346199" cy="369332"/>
          </a:xfrm>
          <a:prstGeom prst="rect">
            <a:avLst/>
          </a:prstGeom>
          <a:noFill/>
        </p:spPr>
        <p:txBody>
          <a:bodyPr wrap="square">
            <a:spAutoFit/>
          </a:bodyPr>
          <a:lstStyle/>
          <a:p>
            <a:r>
              <a:rPr lang="en-US"/>
              <a:t>Alexis (EE)</a:t>
            </a:r>
          </a:p>
        </p:txBody>
      </p:sp>
      <p:pic>
        <p:nvPicPr>
          <p:cNvPr id="11" name="Recorded Sound">
            <a:hlinkClick r:id="" action="ppaction://media"/>
            <a:extLst>
              <a:ext uri="{FF2B5EF4-FFF2-40B4-BE49-F238E27FC236}">
                <a16:creationId xmlns:a16="http://schemas.microsoft.com/office/drawing/2014/main" id="{FCA1F4C9-8937-9AD7-55DA-DB7D7862CE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1085" y="3620028"/>
            <a:ext cx="487363" cy="487363"/>
          </a:xfrm>
          <a:prstGeom prst="rect">
            <a:avLst/>
          </a:prstGeom>
        </p:spPr>
      </p:pic>
    </p:spTree>
    <p:extLst>
      <p:ext uri="{BB962C8B-B14F-4D97-AF65-F5344CB8AC3E}">
        <p14:creationId xmlns:p14="http://schemas.microsoft.com/office/powerpoint/2010/main" val="2387352014"/>
      </p:ext>
    </p:extLst>
  </p:cSld>
  <p:clrMapOvr>
    <a:masterClrMapping/>
  </p:clrMapOvr>
  <mc:AlternateContent xmlns:mc="http://schemas.openxmlformats.org/markup-compatibility/2006" xmlns:p14="http://schemas.microsoft.com/office/powerpoint/2010/main">
    <mc:Choice Requires="p14">
      <p:transition spd="slow" p14:dur="2000" advTm="20679"/>
    </mc:Choice>
    <mc:Fallback xmlns="">
      <p:transition spd="slow" advTm="20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6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1939E8-2CD2-7BCD-3CE8-EDFF9D91C132}"/>
              </a:ext>
            </a:extLst>
          </p:cNvPr>
          <p:cNvSpPr txBox="1"/>
          <p:nvPr/>
        </p:nvSpPr>
        <p:spPr>
          <a:xfrm>
            <a:off x="3997518" y="2505670"/>
            <a:ext cx="4196964" cy="923330"/>
          </a:xfrm>
          <a:prstGeom prst="rect">
            <a:avLst/>
          </a:prstGeom>
          <a:noFill/>
        </p:spPr>
        <p:txBody>
          <a:bodyPr wrap="square" rtlCol="0">
            <a:spAutoFit/>
          </a:bodyPr>
          <a:lstStyle/>
          <a:p>
            <a:pPr algn="ctr"/>
            <a:r>
              <a:rPr lang="en-US" sz="5400"/>
              <a:t>Thank You!</a:t>
            </a:r>
          </a:p>
        </p:txBody>
      </p:sp>
      <p:pic>
        <p:nvPicPr>
          <p:cNvPr id="4" name="WhatsApp Audio 2025-04-08 at 1.58.55 PM">
            <a:hlinkClick r:id="" action="ppaction://media"/>
            <a:extLst>
              <a:ext uri="{FF2B5EF4-FFF2-40B4-BE49-F238E27FC236}">
                <a16:creationId xmlns:a16="http://schemas.microsoft.com/office/drawing/2014/main" id="{C44BEE82-C276-9031-8EA2-BC38052622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5259" y="5602941"/>
            <a:ext cx="551329" cy="551329"/>
          </a:xfrm>
          <a:prstGeom prst="rect">
            <a:avLst/>
          </a:prstGeom>
        </p:spPr>
      </p:pic>
    </p:spTree>
    <p:extLst>
      <p:ext uri="{BB962C8B-B14F-4D97-AF65-F5344CB8AC3E}">
        <p14:creationId xmlns:p14="http://schemas.microsoft.com/office/powerpoint/2010/main" val="366248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DF6ED-5FE2-1911-12E9-6F6596B52605}"/>
              </a:ext>
            </a:extLst>
          </p:cNvPr>
          <p:cNvSpPr>
            <a:spLocks noGrp="1"/>
          </p:cNvSpPr>
          <p:nvPr>
            <p:ph type="title"/>
          </p:nvPr>
        </p:nvSpPr>
        <p:spPr>
          <a:xfrm>
            <a:off x="3008376" y="817372"/>
            <a:ext cx="5687567" cy="882736"/>
          </a:xfrm>
        </p:spPr>
        <p:txBody>
          <a:bodyPr>
            <a:noAutofit/>
          </a:bodyPr>
          <a:lstStyle/>
          <a:p>
            <a:pPr algn="ctr"/>
            <a:r>
              <a:rPr lang="en-US"/>
              <a:t>Basic Goals &amp; Objectives</a:t>
            </a:r>
          </a:p>
        </p:txBody>
      </p:sp>
      <p:sp>
        <p:nvSpPr>
          <p:cNvPr id="3" name="Content Placeholder 2">
            <a:extLst>
              <a:ext uri="{FF2B5EF4-FFF2-40B4-BE49-F238E27FC236}">
                <a16:creationId xmlns:a16="http://schemas.microsoft.com/office/drawing/2014/main" id="{569759AF-E40C-F8D4-7EB3-25797BB5981C}"/>
              </a:ext>
            </a:extLst>
          </p:cNvPr>
          <p:cNvSpPr>
            <a:spLocks noGrp="1"/>
          </p:cNvSpPr>
          <p:nvPr>
            <p:ph idx="1"/>
          </p:nvPr>
        </p:nvSpPr>
        <p:spPr>
          <a:xfrm>
            <a:off x="997231" y="2023958"/>
            <a:ext cx="10868616" cy="3841730"/>
          </a:xfrm>
        </p:spPr>
        <p:txBody>
          <a:bodyPr vert="horz" lIns="91440" tIns="45720" rIns="91440" bIns="45720" rtlCol="0" anchor="t">
            <a:normAutofit/>
          </a:bodyPr>
          <a:lstStyle/>
          <a:p>
            <a:pPr marL="0" indent="0" eaLnBrk="0" fontAlgn="base" hangingPunct="0">
              <a:lnSpc>
                <a:spcPct val="100000"/>
              </a:lnSpc>
              <a:spcBef>
                <a:spcPct val="0"/>
              </a:spcBef>
              <a:spcAft>
                <a:spcPct val="0"/>
              </a:spcAft>
              <a:buSzTx/>
              <a:buNone/>
            </a:pPr>
            <a:r>
              <a:rPr lang="en-US" sz="2100"/>
              <a:t>Basic Goals:</a:t>
            </a:r>
            <a:br>
              <a:rPr lang="en-US" sz="2100"/>
            </a:br>
            <a:endParaRPr lang="en-US" sz="2100"/>
          </a:p>
          <a:p>
            <a:pPr marL="342900" indent="-342900">
              <a:lnSpc>
                <a:spcPct val="100000"/>
              </a:lnSpc>
              <a:spcBef>
                <a:spcPct val="0"/>
              </a:spcBef>
              <a:spcAft>
                <a:spcPct val="0"/>
              </a:spcAft>
              <a:buSzTx/>
            </a:pPr>
            <a:r>
              <a:rPr lang="en-US" sz="2100"/>
              <a:t>Unlock with correct passcode and remained locked with an incorrect passcode</a:t>
            </a:r>
            <a:br>
              <a:rPr lang="en-US" sz="2100"/>
            </a:br>
            <a:endParaRPr lang="en-US" sz="2100"/>
          </a:p>
          <a:p>
            <a:pPr marL="342900" indent="-342900">
              <a:lnSpc>
                <a:spcPct val="100000"/>
              </a:lnSpc>
              <a:spcBef>
                <a:spcPct val="0"/>
              </a:spcBef>
              <a:spcAft>
                <a:spcPct val="0"/>
              </a:spcAft>
              <a:buSzTx/>
            </a:pPr>
            <a:r>
              <a:rPr lang="en-US" sz="2100"/>
              <a:t>Unlock with a registered fingerprint and remained locked with an unregistered fingerprint </a:t>
            </a:r>
          </a:p>
          <a:p>
            <a:pPr marL="0" indent="0">
              <a:lnSpc>
                <a:spcPct val="100000"/>
              </a:lnSpc>
              <a:spcBef>
                <a:spcPct val="0"/>
              </a:spcBef>
              <a:spcAft>
                <a:spcPct val="0"/>
              </a:spcAft>
              <a:buSzTx/>
              <a:buNone/>
            </a:pPr>
            <a:endParaRPr lang="en-US" sz="2100"/>
          </a:p>
          <a:p>
            <a:pPr marL="342900" indent="-342900">
              <a:lnSpc>
                <a:spcPct val="100000"/>
              </a:lnSpc>
              <a:spcBef>
                <a:spcPct val="0"/>
              </a:spcBef>
              <a:spcAft>
                <a:spcPct val="0"/>
              </a:spcAft>
              <a:buSzTx/>
            </a:pPr>
            <a:r>
              <a:rPr lang="en-US" sz="2100"/>
              <a:t>Display readable user prompts during the safe’s operation </a:t>
            </a:r>
            <a:br>
              <a:rPr lang="en-US" sz="2100"/>
            </a:br>
            <a:endParaRPr lang="en-US" sz="2100"/>
          </a:p>
          <a:p>
            <a:pPr marL="342900" indent="-342900">
              <a:lnSpc>
                <a:spcPct val="100000"/>
              </a:lnSpc>
              <a:spcBef>
                <a:spcPct val="0"/>
              </a:spcBef>
              <a:spcAft>
                <a:spcPct val="0"/>
              </a:spcAft>
              <a:buSzTx/>
            </a:pPr>
            <a:r>
              <a:rPr lang="en-US" sz="2100"/>
              <a:t>Send email notifications to inform the user when the safe is being accessed</a:t>
            </a:r>
          </a:p>
          <a:p>
            <a:pPr marL="0" indent="0">
              <a:lnSpc>
                <a:spcPct val="100000"/>
              </a:lnSpc>
              <a:spcBef>
                <a:spcPct val="0"/>
              </a:spcBef>
              <a:spcAft>
                <a:spcPct val="0"/>
              </a:spcAft>
              <a:buSzTx/>
              <a:buNone/>
            </a:pPr>
            <a:endParaRPr lang="en-US" sz="2100"/>
          </a:p>
          <a:p>
            <a:pPr marL="0" indent="0">
              <a:lnSpc>
                <a:spcPct val="100000"/>
              </a:lnSpc>
              <a:spcBef>
                <a:spcPct val="0"/>
              </a:spcBef>
              <a:spcAft>
                <a:spcPct val="0"/>
              </a:spcAft>
              <a:buSzTx/>
              <a:buNone/>
            </a:pPr>
            <a:endParaRPr lang="en-US" sz="2800"/>
          </a:p>
          <a:p>
            <a:pPr marL="0" indent="0" eaLnBrk="0" fontAlgn="base" hangingPunct="0">
              <a:lnSpc>
                <a:spcPct val="100000"/>
              </a:lnSpc>
              <a:spcBef>
                <a:spcPct val="0"/>
              </a:spcBef>
              <a:spcAft>
                <a:spcPct val="0"/>
              </a:spcAft>
              <a:buSzTx/>
              <a:buNone/>
            </a:pPr>
            <a:endParaRPr lang="en-US"/>
          </a:p>
          <a:p>
            <a:pPr marL="0" marR="0" lvl="0" indent="0" algn="l" defTabSz="914400" rtl="0" eaLnBrk="0" fontAlgn="base" latinLnBrk="0" hangingPunct="0">
              <a:lnSpc>
                <a:spcPct val="100000"/>
              </a:lnSpc>
              <a:spcBef>
                <a:spcPct val="0"/>
              </a:spcBef>
              <a:spcAft>
                <a:spcPct val="0"/>
              </a:spcAft>
              <a:buClrTx/>
              <a:buSzTx/>
              <a:buNone/>
              <a:tabLst/>
            </a:pPr>
            <a:endParaRPr lang="en-US"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None/>
              <a:tabLst/>
            </a:pPr>
            <a:endParaRPr lang="en-US"/>
          </a:p>
          <a:p>
            <a:pPr marL="0" marR="0" lvl="0" indent="0" algn="l" defTabSz="914400" rtl="0" eaLnBrk="0" fontAlgn="base" latinLnBrk="0" hangingPunct="0">
              <a:lnSpc>
                <a:spcPct val="100000"/>
              </a:lnSpc>
              <a:spcBef>
                <a:spcPct val="0"/>
              </a:spcBef>
              <a:spcAft>
                <a:spcPct val="0"/>
              </a:spcAft>
              <a:buClrTx/>
              <a:buSzTx/>
              <a:buNone/>
              <a:tabLst/>
            </a:pPr>
            <a:endParaRPr lang="en-US"/>
          </a:p>
          <a:p>
            <a:pPr marL="0" indent="0" eaLnBrk="0" fontAlgn="base" hangingPunct="0">
              <a:lnSpc>
                <a:spcPct val="100000"/>
              </a:lnSpc>
              <a:spcBef>
                <a:spcPct val="0"/>
              </a:spcBef>
              <a:spcAft>
                <a:spcPct val="0"/>
              </a:spcAft>
              <a:buSzTx/>
              <a:buNone/>
            </a:pPr>
            <a:endParaRPr lang="en-US" altLang="en-US" sz="2000"/>
          </a:p>
          <a:p>
            <a:pPr marL="0" indent="0" eaLnBrk="0" fontAlgn="base" hangingPunct="0">
              <a:lnSpc>
                <a:spcPct val="100000"/>
              </a:lnSpc>
              <a:spcBef>
                <a:spcPct val="0"/>
              </a:spcBef>
              <a:spcAft>
                <a:spcPct val="0"/>
              </a:spcAft>
              <a:buSzTx/>
              <a:buNone/>
            </a:pPr>
            <a:endParaRPr lang="en-US"/>
          </a:p>
          <a:p>
            <a:pPr marL="0" indent="0" eaLnBrk="0" fontAlgn="base" hangingPunct="0">
              <a:lnSpc>
                <a:spcPct val="100000"/>
              </a:lnSpc>
              <a:spcBef>
                <a:spcPct val="0"/>
              </a:spcBef>
              <a:spcAft>
                <a:spcPct val="0"/>
              </a:spcAft>
              <a:buSzTx/>
              <a:buNone/>
            </a:pPr>
            <a:endParaRPr lang="en-US"/>
          </a:p>
          <a:p>
            <a:pPr eaLnBrk="0" fontAlgn="base" hangingPunct="0">
              <a:lnSpc>
                <a:spcPct val="100000"/>
              </a:lnSpc>
              <a:spcBef>
                <a:spcPct val="0"/>
              </a:spcBef>
              <a:spcAft>
                <a:spcPct val="0"/>
              </a:spcAft>
              <a:buSzTx/>
            </a:pPr>
            <a:endParaRPr lang="en-US"/>
          </a:p>
          <a:p>
            <a:pPr marL="0" indent="0">
              <a:buNone/>
            </a:pPr>
            <a:endParaRPr lang="en-US"/>
          </a:p>
          <a:p>
            <a:endParaRPr lang="en-US"/>
          </a:p>
        </p:txBody>
      </p:sp>
      <p:pic>
        <p:nvPicPr>
          <p:cNvPr id="6" name="Picture 2">
            <a:extLst>
              <a:ext uri="{FF2B5EF4-FFF2-40B4-BE49-F238E27FC236}">
                <a16:creationId xmlns:a16="http://schemas.microsoft.com/office/drawing/2014/main" id="{5F09648C-3379-1154-71B4-4F2670A1FC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 t="700" r="700" b="21766"/>
          <a:stretch/>
        </p:blipFill>
        <p:spPr bwMode="auto">
          <a:xfrm>
            <a:off x="10031741" y="4732188"/>
            <a:ext cx="1453173" cy="1954864"/>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Recorded Sound">
            <a:hlinkClick r:id="" action="ppaction://media"/>
            <a:extLst>
              <a:ext uri="{FF2B5EF4-FFF2-40B4-BE49-F238E27FC236}">
                <a16:creationId xmlns:a16="http://schemas.microsoft.com/office/drawing/2014/main" id="{F95AEFC3-670B-C66A-0E6C-AADCB2272C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22165" y="6199689"/>
            <a:ext cx="487363" cy="487363"/>
          </a:xfrm>
          <a:prstGeom prst="rect">
            <a:avLst/>
          </a:prstGeom>
        </p:spPr>
      </p:pic>
      <p:sp>
        <p:nvSpPr>
          <p:cNvPr id="5" name="TextBox 4">
            <a:extLst>
              <a:ext uri="{FF2B5EF4-FFF2-40B4-BE49-F238E27FC236}">
                <a16:creationId xmlns:a16="http://schemas.microsoft.com/office/drawing/2014/main" id="{54ED38CE-A87E-F4F7-8A82-5A7AA8E0B47B}"/>
              </a:ext>
            </a:extLst>
          </p:cNvPr>
          <p:cNvSpPr txBox="1"/>
          <p:nvPr/>
        </p:nvSpPr>
        <p:spPr>
          <a:xfrm>
            <a:off x="10227581" y="4362856"/>
            <a:ext cx="1447799" cy="369332"/>
          </a:xfrm>
          <a:prstGeom prst="rect">
            <a:avLst/>
          </a:prstGeom>
          <a:noFill/>
        </p:spPr>
        <p:txBody>
          <a:bodyPr wrap="square">
            <a:spAutoFit/>
          </a:bodyPr>
          <a:lstStyle/>
          <a:p>
            <a:r>
              <a:rPr lang="en-US"/>
              <a:t>Alexis (EE)</a:t>
            </a:r>
          </a:p>
        </p:txBody>
      </p:sp>
    </p:spTree>
    <p:extLst>
      <p:ext uri="{BB962C8B-B14F-4D97-AF65-F5344CB8AC3E}">
        <p14:creationId xmlns:p14="http://schemas.microsoft.com/office/powerpoint/2010/main" val="2096646766"/>
      </p:ext>
    </p:extLst>
  </p:cSld>
  <p:clrMapOvr>
    <a:masterClrMapping/>
  </p:clrMapOvr>
  <mc:AlternateContent xmlns:mc="http://schemas.openxmlformats.org/markup-compatibility/2006" xmlns:p14="http://schemas.microsoft.com/office/powerpoint/2010/main">
    <mc:Choice Requires="p14">
      <p:transition spd="slow" p14:dur="2000" advTm="28963"/>
    </mc:Choice>
    <mc:Fallback xmlns="">
      <p:transition spd="slow" advTm="28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E0CB7-F98E-4F57-1F1F-5E2EE9382E57}"/>
              </a:ext>
            </a:extLst>
          </p:cNvPr>
          <p:cNvSpPr>
            <a:spLocks noGrp="1"/>
          </p:cNvSpPr>
          <p:nvPr>
            <p:ph type="title"/>
          </p:nvPr>
        </p:nvSpPr>
        <p:spPr>
          <a:xfrm>
            <a:off x="1141412" y="0"/>
            <a:ext cx="9905998" cy="1478570"/>
          </a:xfrm>
        </p:spPr>
        <p:txBody>
          <a:bodyPr/>
          <a:lstStyle/>
          <a:p>
            <a:pPr algn="ctr"/>
            <a:r>
              <a:rPr lang="en-US"/>
              <a:t>Advanced goals &amp; Objectives</a:t>
            </a:r>
          </a:p>
        </p:txBody>
      </p:sp>
      <p:sp>
        <p:nvSpPr>
          <p:cNvPr id="7" name="Content Placeholder 6">
            <a:extLst>
              <a:ext uri="{FF2B5EF4-FFF2-40B4-BE49-F238E27FC236}">
                <a16:creationId xmlns:a16="http://schemas.microsoft.com/office/drawing/2014/main" id="{FD7C5B2D-C724-839D-B0CD-B1DBE9D73E11}"/>
              </a:ext>
            </a:extLst>
          </p:cNvPr>
          <p:cNvSpPr>
            <a:spLocks noGrp="1"/>
          </p:cNvSpPr>
          <p:nvPr>
            <p:ph idx="1"/>
          </p:nvPr>
        </p:nvSpPr>
        <p:spPr>
          <a:xfrm>
            <a:off x="1141412" y="1224812"/>
            <a:ext cx="10184086" cy="4724403"/>
          </a:xfrm>
        </p:spPr>
        <p:txBody>
          <a:bodyPr vert="horz" lIns="91440" tIns="45720" rIns="91440" bIns="45720" rtlCol="0" anchor="t">
            <a:noAutofit/>
          </a:bodyPr>
          <a:lstStyle/>
          <a:p>
            <a:pPr marL="0" indent="0" eaLnBrk="0" fontAlgn="base" hangingPunct="0">
              <a:lnSpc>
                <a:spcPct val="100000"/>
              </a:lnSpc>
              <a:spcBef>
                <a:spcPct val="0"/>
              </a:spcBef>
              <a:spcAft>
                <a:spcPct val="0"/>
              </a:spcAft>
              <a:buSzTx/>
              <a:buNone/>
            </a:pPr>
            <a:r>
              <a:rPr lang="en-US" sz="2100"/>
              <a:t>Advanced Goals:</a:t>
            </a:r>
          </a:p>
          <a:p>
            <a:pPr marL="342900" indent="-342900">
              <a:lnSpc>
                <a:spcPct val="100000"/>
              </a:lnSpc>
              <a:spcBef>
                <a:spcPct val="0"/>
              </a:spcBef>
              <a:spcAft>
                <a:spcPct val="0"/>
              </a:spcAft>
              <a:buSzTx/>
            </a:pPr>
            <a:r>
              <a:rPr lang="en-US" sz="2100"/>
              <a:t>Register email to receive notifications on a web interface</a:t>
            </a:r>
            <a:br>
              <a:rPr lang="en-US" sz="2100"/>
            </a:br>
            <a:endParaRPr lang="en-US" sz="2100"/>
          </a:p>
          <a:p>
            <a:pPr marL="342900" indent="-342900">
              <a:lnSpc>
                <a:spcPct val="100000"/>
              </a:lnSpc>
              <a:spcBef>
                <a:spcPct val="0"/>
              </a:spcBef>
              <a:spcAft>
                <a:spcPct val="0"/>
              </a:spcAft>
              <a:buSzTx/>
            </a:pPr>
            <a:r>
              <a:rPr lang="en-US" sz="2100"/>
              <a:t>Incorporate a battery backup system</a:t>
            </a:r>
            <a:br>
              <a:rPr lang="en-US" sz="2100"/>
            </a:br>
            <a:endParaRPr lang="en-US" sz="2100"/>
          </a:p>
          <a:p>
            <a:pPr marL="342900" indent="-342900">
              <a:lnSpc>
                <a:spcPct val="100000"/>
              </a:lnSpc>
              <a:spcBef>
                <a:spcPct val="0"/>
              </a:spcBef>
              <a:spcAft>
                <a:spcPct val="0"/>
              </a:spcAft>
              <a:buSzTx/>
            </a:pPr>
            <a:r>
              <a:rPr lang="en-US" sz="2100"/>
              <a:t>Implement motion sensor and notify user</a:t>
            </a:r>
            <a:br>
              <a:rPr lang="en-US" sz="2100"/>
            </a:br>
            <a:endParaRPr lang="en-US" sz="2100"/>
          </a:p>
          <a:p>
            <a:pPr marL="342900" indent="-342900">
              <a:lnSpc>
                <a:spcPct val="100000"/>
              </a:lnSpc>
              <a:spcBef>
                <a:spcPct val="0"/>
              </a:spcBef>
              <a:spcAft>
                <a:spcPct val="0"/>
              </a:spcAft>
              <a:buSzTx/>
            </a:pPr>
            <a:r>
              <a:rPr lang="en-US" sz="2100"/>
              <a:t>"Lockdown Mode" if four incorrect passcode attempts are made</a:t>
            </a:r>
          </a:p>
          <a:p>
            <a:pPr marL="0" indent="0">
              <a:lnSpc>
                <a:spcPct val="100000"/>
              </a:lnSpc>
              <a:spcBef>
                <a:spcPct val="0"/>
              </a:spcBef>
              <a:spcAft>
                <a:spcPct val="0"/>
              </a:spcAft>
              <a:buSzTx/>
              <a:buNone/>
            </a:pPr>
            <a:endParaRPr lang="en-US" sz="2100"/>
          </a:p>
          <a:p>
            <a:pPr marL="0" indent="0" eaLnBrk="0" fontAlgn="base" hangingPunct="0">
              <a:lnSpc>
                <a:spcPct val="100000"/>
              </a:lnSpc>
              <a:spcBef>
                <a:spcPct val="0"/>
              </a:spcBef>
              <a:spcAft>
                <a:spcPct val="0"/>
              </a:spcAft>
              <a:buSzTx/>
              <a:buNone/>
            </a:pPr>
            <a:r>
              <a:rPr lang="en-US" sz="2100"/>
              <a:t>Stretch Goals:</a:t>
            </a:r>
          </a:p>
          <a:p>
            <a:pPr marL="342900" indent="-342900">
              <a:lnSpc>
                <a:spcPct val="100000"/>
              </a:lnSpc>
              <a:spcBef>
                <a:spcPct val="0"/>
              </a:spcBef>
              <a:spcAft>
                <a:spcPct val="0"/>
              </a:spcAft>
              <a:buSzTx/>
            </a:pPr>
            <a:r>
              <a:rPr lang="en-US" sz="2100"/>
              <a:t>Tamper detection</a:t>
            </a:r>
            <a:br>
              <a:rPr lang="en-US" sz="2100"/>
            </a:br>
            <a:endParaRPr lang="en-US" sz="2100"/>
          </a:p>
          <a:p>
            <a:pPr marL="342900" indent="-342900">
              <a:lnSpc>
                <a:spcPct val="100000"/>
              </a:lnSpc>
              <a:spcBef>
                <a:spcPct val="0"/>
              </a:spcBef>
              <a:spcAft>
                <a:spcPct val="0"/>
              </a:spcAft>
              <a:buSzTx/>
            </a:pPr>
            <a:r>
              <a:rPr lang="en-US" sz="2100"/>
              <a:t>Temperature/humidity sensor </a:t>
            </a:r>
            <a:br>
              <a:rPr lang="en-US" sz="2100"/>
            </a:br>
            <a:endParaRPr lang="en-US" sz="2100"/>
          </a:p>
          <a:p>
            <a:pPr marL="342900" indent="-342900">
              <a:lnSpc>
                <a:spcPct val="100000"/>
              </a:lnSpc>
              <a:spcBef>
                <a:spcPct val="0"/>
              </a:spcBef>
              <a:spcAft>
                <a:spcPct val="0"/>
              </a:spcAft>
              <a:buSzTx/>
            </a:pPr>
            <a:r>
              <a:rPr lang="en-US" sz="2100"/>
              <a:t>User will receive an email in case they forget to close the safe door</a:t>
            </a:r>
          </a:p>
        </p:txBody>
      </p:sp>
      <p:pic>
        <p:nvPicPr>
          <p:cNvPr id="5" name="Recorded Sound">
            <a:hlinkClick r:id="" action="ppaction://media"/>
            <a:extLst>
              <a:ext uri="{FF2B5EF4-FFF2-40B4-BE49-F238E27FC236}">
                <a16:creationId xmlns:a16="http://schemas.microsoft.com/office/drawing/2014/main" id="{80F10481-D851-B0B2-7EFA-204278025F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7965" y="6208856"/>
            <a:ext cx="487363" cy="487363"/>
          </a:xfrm>
          <a:prstGeom prst="rect">
            <a:avLst/>
          </a:prstGeom>
        </p:spPr>
      </p:pic>
      <p:sp>
        <p:nvSpPr>
          <p:cNvPr id="6" name="TextBox 5">
            <a:extLst>
              <a:ext uri="{FF2B5EF4-FFF2-40B4-BE49-F238E27FC236}">
                <a16:creationId xmlns:a16="http://schemas.microsoft.com/office/drawing/2014/main" id="{37756273-4BD6-098A-5EDE-81B42EFD58C7}"/>
              </a:ext>
            </a:extLst>
          </p:cNvPr>
          <p:cNvSpPr txBox="1"/>
          <p:nvPr/>
        </p:nvSpPr>
        <p:spPr>
          <a:xfrm>
            <a:off x="10133854" y="4372023"/>
            <a:ext cx="1331685" cy="369332"/>
          </a:xfrm>
          <a:prstGeom prst="rect">
            <a:avLst/>
          </a:prstGeom>
          <a:noFill/>
        </p:spPr>
        <p:txBody>
          <a:bodyPr wrap="square">
            <a:spAutoFit/>
          </a:bodyPr>
          <a:lstStyle/>
          <a:p>
            <a:r>
              <a:rPr lang="en-US"/>
              <a:t>Alexis (EE)</a:t>
            </a:r>
          </a:p>
        </p:txBody>
      </p:sp>
      <p:pic>
        <p:nvPicPr>
          <p:cNvPr id="8" name="Picture 2">
            <a:extLst>
              <a:ext uri="{FF2B5EF4-FFF2-40B4-BE49-F238E27FC236}">
                <a16:creationId xmlns:a16="http://schemas.microsoft.com/office/drawing/2014/main" id="{E43C30E4-693A-44E9-41CE-9713B7DF381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7" t="700" r="700" b="21766"/>
          <a:stretch/>
        </p:blipFill>
        <p:spPr bwMode="auto">
          <a:xfrm>
            <a:off x="10004496" y="4741355"/>
            <a:ext cx="1453173" cy="1954864"/>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571377"/>
      </p:ext>
    </p:extLst>
  </p:cSld>
  <p:clrMapOvr>
    <a:masterClrMapping/>
  </p:clrMapOvr>
  <mc:AlternateContent xmlns:mc="http://schemas.openxmlformats.org/markup-compatibility/2006" xmlns:p14="http://schemas.microsoft.com/office/powerpoint/2010/main">
    <mc:Choice Requires="p14">
      <p:transition spd="slow" p14:dur="2000" advTm="51120"/>
    </mc:Choice>
    <mc:Fallback xmlns="">
      <p:transition spd="slow" advTm="51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284C3-E1F1-5458-EF8E-94034EF68AF4}"/>
              </a:ext>
            </a:extLst>
          </p:cNvPr>
          <p:cNvSpPr>
            <a:spLocks noGrp="1"/>
          </p:cNvSpPr>
          <p:nvPr>
            <p:ph type="title"/>
          </p:nvPr>
        </p:nvSpPr>
        <p:spPr>
          <a:xfrm>
            <a:off x="1143001" y="522513"/>
            <a:ext cx="9905998" cy="1226231"/>
          </a:xfrm>
        </p:spPr>
        <p:txBody>
          <a:bodyPr/>
          <a:lstStyle/>
          <a:p>
            <a:pPr algn="ctr"/>
            <a:r>
              <a:rPr lang="en-US"/>
              <a:t>Engineering Requirements &amp; Specifications</a:t>
            </a:r>
          </a:p>
        </p:txBody>
      </p:sp>
      <p:graphicFrame>
        <p:nvGraphicFramePr>
          <p:cNvPr id="8" name="Table 7">
            <a:extLst>
              <a:ext uri="{FF2B5EF4-FFF2-40B4-BE49-F238E27FC236}">
                <a16:creationId xmlns:a16="http://schemas.microsoft.com/office/drawing/2014/main" id="{B8162FC6-B09D-0D9B-C280-927642F7B144}"/>
              </a:ext>
            </a:extLst>
          </p:cNvPr>
          <p:cNvGraphicFramePr>
            <a:graphicFrameLocks noGrp="1"/>
          </p:cNvGraphicFramePr>
          <p:nvPr>
            <p:extLst>
              <p:ext uri="{D42A27DB-BD31-4B8C-83A1-F6EECF244321}">
                <p14:modId xmlns:p14="http://schemas.microsoft.com/office/powerpoint/2010/main" val="1179654319"/>
              </p:ext>
            </p:extLst>
          </p:nvPr>
        </p:nvGraphicFramePr>
        <p:xfrm>
          <a:off x="2577094" y="1650753"/>
          <a:ext cx="7037811" cy="3556494"/>
        </p:xfrm>
        <a:graphic>
          <a:graphicData uri="http://schemas.openxmlformats.org/drawingml/2006/table">
            <a:tbl>
              <a:tblPr firstRow="1" firstCol="1" bandRow="1">
                <a:tableStyleId>{7DF18680-E054-41AD-8BC1-D1AEF772440D}</a:tableStyleId>
              </a:tblPr>
              <a:tblGrid>
                <a:gridCol w="3035030">
                  <a:extLst>
                    <a:ext uri="{9D8B030D-6E8A-4147-A177-3AD203B41FA5}">
                      <a16:colId xmlns:a16="http://schemas.microsoft.com/office/drawing/2014/main" val="2737160453"/>
                    </a:ext>
                  </a:extLst>
                </a:gridCol>
                <a:gridCol w="4002781">
                  <a:extLst>
                    <a:ext uri="{9D8B030D-6E8A-4147-A177-3AD203B41FA5}">
                      <a16:colId xmlns:a16="http://schemas.microsoft.com/office/drawing/2014/main" val="1835650933"/>
                    </a:ext>
                  </a:extLst>
                </a:gridCol>
              </a:tblGrid>
              <a:tr h="362454">
                <a:tc gridSpan="2">
                  <a:txBody>
                    <a:bodyPr/>
                    <a:lstStyle/>
                    <a:p>
                      <a:pPr marL="0" marR="0" algn="ctr">
                        <a:lnSpc>
                          <a:spcPct val="115000"/>
                        </a:lnSpc>
                      </a:pPr>
                      <a:r>
                        <a:rPr lang="en-US" sz="1800">
                          <a:solidFill>
                            <a:schemeClr val="bg1"/>
                          </a:solidFill>
                          <a:effectLst/>
                        </a:rPr>
                        <a:t>Specifications</a:t>
                      </a:r>
                      <a:endParaRPr lang="en-US" sz="1400">
                        <a:solidFill>
                          <a:schemeClr val="bg1"/>
                        </a:solidFill>
                        <a:effectLst/>
                        <a:latin typeface="Arial" panose="020B0604020202020204" pitchFamily="34" charset="0"/>
                        <a:ea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260106509"/>
                  </a:ext>
                </a:extLst>
              </a:tr>
              <a:tr h="697827">
                <a:tc>
                  <a:txBody>
                    <a:bodyPr/>
                    <a:lstStyle/>
                    <a:p>
                      <a:pPr marL="0" marR="0" algn="l">
                        <a:lnSpc>
                          <a:spcPct val="115000"/>
                        </a:lnSpc>
                      </a:pPr>
                      <a:r>
                        <a:rPr lang="en-US" sz="1600">
                          <a:solidFill>
                            <a:schemeClr val="bg1"/>
                          </a:solidFill>
                          <a:effectLst/>
                          <a:highlight>
                            <a:srgbClr val="FFFF00"/>
                          </a:highlight>
                        </a:rPr>
                        <a:t>*Fingerprint access accuracy</a:t>
                      </a:r>
                      <a:endParaRPr lang="en-US" sz="1400">
                        <a:solidFill>
                          <a:schemeClr val="bg1"/>
                        </a:solidFill>
                        <a:effectLst/>
                        <a:highlight>
                          <a:srgbClr val="FFFF00"/>
                        </a:highlight>
                        <a:latin typeface="Arial" panose="020B0604020202020204" pitchFamily="34" charset="0"/>
                        <a:ea typeface="Arial" panose="020B0604020202020204" pitchFamily="34" charset="0"/>
                      </a:endParaRPr>
                    </a:p>
                  </a:txBody>
                  <a:tcPr marL="68580" marR="68580" marT="0" marB="0"/>
                </a:tc>
                <a:tc>
                  <a:txBody>
                    <a:bodyPr/>
                    <a:lstStyle/>
                    <a:p>
                      <a:pPr marL="0" marR="0" algn="l">
                        <a:lnSpc>
                          <a:spcPct val="115000"/>
                        </a:lnSpc>
                      </a:pPr>
                      <a:r>
                        <a:rPr lang="en-US" sz="1600">
                          <a:solidFill>
                            <a:schemeClr val="bg1"/>
                          </a:solidFill>
                          <a:effectLst/>
                        </a:rPr>
                        <a:t>Unlocks safe 90% of the time (unless it’s an unregistered fingerprint)</a:t>
                      </a:r>
                      <a:endParaRPr lang="en-US" sz="1400">
                        <a:solidFill>
                          <a:schemeClr val="bg1"/>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2319309582"/>
                  </a:ext>
                </a:extLst>
              </a:tr>
              <a:tr h="697827">
                <a:tc>
                  <a:txBody>
                    <a:bodyPr/>
                    <a:lstStyle/>
                    <a:p>
                      <a:pPr marL="0" marR="0" algn="l">
                        <a:lnSpc>
                          <a:spcPct val="115000"/>
                        </a:lnSpc>
                      </a:pPr>
                      <a:r>
                        <a:rPr lang="en-US" sz="1600">
                          <a:solidFill>
                            <a:schemeClr val="bg1"/>
                          </a:solidFill>
                          <a:effectLst/>
                        </a:rPr>
                        <a:t>Motion Sensor distance</a:t>
                      </a:r>
                      <a:endParaRPr lang="en-US" sz="1400">
                        <a:solidFill>
                          <a:schemeClr val="bg1"/>
                        </a:solidFill>
                        <a:effectLst/>
                        <a:latin typeface="Arial" panose="020B0604020202020204" pitchFamily="34" charset="0"/>
                        <a:ea typeface="Arial" panose="020B0604020202020204" pitchFamily="34" charset="0"/>
                      </a:endParaRPr>
                    </a:p>
                  </a:txBody>
                  <a:tcPr marL="68580" marR="68580" marT="0" marB="0"/>
                </a:tc>
                <a:tc>
                  <a:txBody>
                    <a:bodyPr/>
                    <a:lstStyle/>
                    <a:p>
                      <a:pPr marL="0" marR="0" algn="l">
                        <a:lnSpc>
                          <a:spcPct val="115000"/>
                        </a:lnSpc>
                      </a:pPr>
                      <a:r>
                        <a:rPr lang="en-US" sz="1600">
                          <a:solidFill>
                            <a:schemeClr val="bg1"/>
                          </a:solidFill>
                          <a:effectLst/>
                        </a:rPr>
                        <a:t>Reads an input from &gt;= 6 inches</a:t>
                      </a:r>
                      <a:endParaRPr lang="en-US" sz="1400">
                        <a:solidFill>
                          <a:schemeClr val="bg1"/>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838731124"/>
                  </a:ext>
                </a:extLst>
              </a:tr>
              <a:tr h="336581">
                <a:tc>
                  <a:txBody>
                    <a:bodyPr/>
                    <a:lstStyle/>
                    <a:p>
                      <a:pPr marL="0" marR="0" algn="l">
                        <a:lnSpc>
                          <a:spcPct val="115000"/>
                        </a:lnSpc>
                      </a:pPr>
                      <a:r>
                        <a:rPr lang="en-US" sz="1600">
                          <a:solidFill>
                            <a:schemeClr val="bg1"/>
                          </a:solidFill>
                          <a:effectLst/>
                        </a:rPr>
                        <a:t>Status LED accuracy</a:t>
                      </a:r>
                      <a:endParaRPr lang="en-US" sz="1400">
                        <a:solidFill>
                          <a:schemeClr val="bg1"/>
                        </a:solidFill>
                        <a:effectLst/>
                        <a:latin typeface="Arial" panose="020B0604020202020204" pitchFamily="34" charset="0"/>
                        <a:ea typeface="Arial" panose="020B0604020202020204" pitchFamily="34" charset="0"/>
                      </a:endParaRPr>
                    </a:p>
                  </a:txBody>
                  <a:tcPr marL="68580" marR="68580" marT="0" marB="0"/>
                </a:tc>
                <a:tc>
                  <a:txBody>
                    <a:bodyPr/>
                    <a:lstStyle/>
                    <a:p>
                      <a:pPr marL="0" marR="0" algn="l">
                        <a:lnSpc>
                          <a:spcPct val="115000"/>
                        </a:lnSpc>
                      </a:pPr>
                      <a:r>
                        <a:rPr lang="en-US" sz="1600">
                          <a:solidFill>
                            <a:schemeClr val="bg1"/>
                          </a:solidFill>
                          <a:effectLst/>
                        </a:rPr>
                        <a:t>Is correct 90% of the time</a:t>
                      </a:r>
                      <a:endParaRPr lang="en-US" sz="1400">
                        <a:solidFill>
                          <a:schemeClr val="bg1"/>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2043520576"/>
                  </a:ext>
                </a:extLst>
              </a:tr>
              <a:tr h="336581">
                <a:tc>
                  <a:txBody>
                    <a:bodyPr/>
                    <a:lstStyle/>
                    <a:p>
                      <a:pPr marL="0" marR="0" algn="l">
                        <a:lnSpc>
                          <a:spcPct val="115000"/>
                        </a:lnSpc>
                      </a:pPr>
                      <a:r>
                        <a:rPr lang="en-US" sz="1600" u="none">
                          <a:solidFill>
                            <a:schemeClr val="bg1"/>
                          </a:solidFill>
                          <a:effectLst/>
                          <a:highlight>
                            <a:srgbClr val="FFFF00"/>
                          </a:highlight>
                        </a:rPr>
                        <a:t>*Email notification duration</a:t>
                      </a:r>
                      <a:endParaRPr lang="en-US" sz="1400" u="none">
                        <a:solidFill>
                          <a:schemeClr val="bg1"/>
                        </a:solidFill>
                        <a:effectLst/>
                        <a:highlight>
                          <a:srgbClr val="FFFF00"/>
                        </a:highlight>
                        <a:latin typeface="Arial" panose="020B0604020202020204" pitchFamily="34" charset="0"/>
                        <a:ea typeface="Arial" panose="020B0604020202020204" pitchFamily="34" charset="0"/>
                      </a:endParaRPr>
                    </a:p>
                  </a:txBody>
                  <a:tcPr marL="68580" marR="68580" marT="0" marB="0"/>
                </a:tc>
                <a:tc>
                  <a:txBody>
                    <a:bodyPr/>
                    <a:lstStyle/>
                    <a:p>
                      <a:pPr marL="0" marR="0" algn="l">
                        <a:lnSpc>
                          <a:spcPct val="115000"/>
                        </a:lnSpc>
                      </a:pPr>
                      <a:r>
                        <a:rPr lang="en-US" sz="1600">
                          <a:solidFill>
                            <a:schemeClr val="bg1"/>
                          </a:solidFill>
                          <a:effectLst/>
                        </a:rPr>
                        <a:t>Received in under 1 minute 95% of the time</a:t>
                      </a:r>
                      <a:endParaRPr lang="en-US" sz="1400">
                        <a:solidFill>
                          <a:schemeClr val="bg1"/>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634065851"/>
                  </a:ext>
                </a:extLst>
              </a:tr>
              <a:tr h="336581">
                <a:tc>
                  <a:txBody>
                    <a:bodyPr/>
                    <a:lstStyle/>
                    <a:p>
                      <a:pPr marL="0" marR="0" algn="l">
                        <a:lnSpc>
                          <a:spcPct val="115000"/>
                        </a:lnSpc>
                      </a:pPr>
                      <a:r>
                        <a:rPr lang="en-US" sz="1600">
                          <a:solidFill>
                            <a:schemeClr val="bg1"/>
                          </a:solidFill>
                          <a:effectLst/>
                          <a:highlight>
                            <a:srgbClr val="FFFF00"/>
                          </a:highlight>
                        </a:rPr>
                        <a:t>*Lockdown Mode activation</a:t>
                      </a:r>
                      <a:endParaRPr lang="en-US" sz="1400">
                        <a:solidFill>
                          <a:schemeClr val="bg1"/>
                        </a:solidFill>
                        <a:effectLst/>
                        <a:highlight>
                          <a:srgbClr val="FFFF00"/>
                        </a:highlight>
                        <a:latin typeface="Arial" panose="020B0604020202020204" pitchFamily="34" charset="0"/>
                        <a:ea typeface="Arial" panose="020B0604020202020204" pitchFamily="34" charset="0"/>
                      </a:endParaRPr>
                    </a:p>
                  </a:txBody>
                  <a:tcPr marL="68580" marR="68580" marT="0" marB="0"/>
                </a:tc>
                <a:tc>
                  <a:txBody>
                    <a:bodyPr/>
                    <a:lstStyle/>
                    <a:p>
                      <a:pPr marL="0" marR="0" algn="l">
                        <a:lnSpc>
                          <a:spcPct val="115000"/>
                        </a:lnSpc>
                      </a:pPr>
                      <a:r>
                        <a:rPr lang="en-US" sz="1600">
                          <a:solidFill>
                            <a:schemeClr val="bg1"/>
                          </a:solidFill>
                          <a:effectLst/>
                        </a:rPr>
                        <a:t>Activates after 4 passcode attempts</a:t>
                      </a:r>
                      <a:endParaRPr lang="en-US" sz="1400">
                        <a:solidFill>
                          <a:schemeClr val="bg1"/>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318094264"/>
                  </a:ext>
                </a:extLst>
              </a:tr>
              <a:tr h="336581">
                <a:tc>
                  <a:txBody>
                    <a:bodyPr/>
                    <a:lstStyle/>
                    <a:p>
                      <a:pPr marL="0" marR="0" algn="l">
                        <a:lnSpc>
                          <a:spcPct val="115000"/>
                        </a:lnSpc>
                      </a:pPr>
                      <a:r>
                        <a:rPr lang="en-US" sz="1600">
                          <a:solidFill>
                            <a:schemeClr val="bg1"/>
                          </a:solidFill>
                          <a:effectLst/>
                        </a:rPr>
                        <a:t>Self-Lock Time Limit</a:t>
                      </a:r>
                      <a:endParaRPr lang="en-US" sz="1400">
                        <a:solidFill>
                          <a:schemeClr val="bg1"/>
                        </a:solidFill>
                        <a:effectLst/>
                        <a:latin typeface="Arial" panose="020B0604020202020204" pitchFamily="34" charset="0"/>
                        <a:ea typeface="Arial" panose="020B0604020202020204" pitchFamily="34" charset="0"/>
                      </a:endParaRPr>
                    </a:p>
                  </a:txBody>
                  <a:tcPr marL="68580" marR="68580" marT="0" marB="0"/>
                </a:tc>
                <a:tc>
                  <a:txBody>
                    <a:bodyPr/>
                    <a:lstStyle/>
                    <a:p>
                      <a:pPr marL="0" marR="0" algn="l">
                        <a:lnSpc>
                          <a:spcPct val="115000"/>
                        </a:lnSpc>
                      </a:pPr>
                      <a:r>
                        <a:rPr lang="en-US" sz="1600">
                          <a:solidFill>
                            <a:schemeClr val="bg1"/>
                          </a:solidFill>
                          <a:effectLst/>
                        </a:rPr>
                        <a:t>Locks after 30 seconds</a:t>
                      </a:r>
                      <a:endParaRPr lang="en-US" sz="1400">
                        <a:solidFill>
                          <a:schemeClr val="bg1"/>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712141564"/>
                  </a:ext>
                </a:extLst>
              </a:tr>
              <a:tr h="452062">
                <a:tc>
                  <a:txBody>
                    <a:bodyPr/>
                    <a:lstStyle/>
                    <a:p>
                      <a:pPr marL="0" marR="0" algn="l">
                        <a:lnSpc>
                          <a:spcPct val="115000"/>
                        </a:lnSpc>
                      </a:pPr>
                      <a:r>
                        <a:rPr lang="en-US" sz="1600">
                          <a:solidFill>
                            <a:schemeClr val="bg1"/>
                          </a:solidFill>
                          <a:effectLst/>
                        </a:rPr>
                        <a:t>Safe Size</a:t>
                      </a:r>
                      <a:endParaRPr lang="en-US" sz="1400">
                        <a:solidFill>
                          <a:schemeClr val="bg1"/>
                        </a:solidFill>
                        <a:effectLst/>
                        <a:latin typeface="Arial" panose="020B0604020202020204" pitchFamily="34" charset="0"/>
                        <a:ea typeface="Arial" panose="020B0604020202020204" pitchFamily="34" charset="0"/>
                      </a:endParaRPr>
                    </a:p>
                  </a:txBody>
                  <a:tcPr marL="68580" marR="68580" marT="0" marB="0"/>
                </a:tc>
                <a:tc>
                  <a:txBody>
                    <a:bodyPr/>
                    <a:lstStyle/>
                    <a:p>
                      <a:pPr marL="0" marR="0" algn="l">
                        <a:lnSpc>
                          <a:spcPct val="115000"/>
                        </a:lnSpc>
                      </a:pPr>
                      <a:r>
                        <a:rPr lang="en-US" sz="1600">
                          <a:solidFill>
                            <a:schemeClr val="bg1"/>
                          </a:solidFill>
                          <a:effectLst/>
                        </a:rPr>
                        <a:t>18” x 10” x 10”</a:t>
                      </a:r>
                      <a:endParaRPr lang="en-US" sz="1400">
                        <a:solidFill>
                          <a:schemeClr val="bg1"/>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2047026085"/>
                  </a:ext>
                </a:extLst>
              </a:tr>
            </a:tbl>
          </a:graphicData>
        </a:graphic>
      </p:graphicFrame>
      <p:sp>
        <p:nvSpPr>
          <p:cNvPr id="13" name="TextBox 12">
            <a:extLst>
              <a:ext uri="{FF2B5EF4-FFF2-40B4-BE49-F238E27FC236}">
                <a16:creationId xmlns:a16="http://schemas.microsoft.com/office/drawing/2014/main" id="{02912D8E-68DE-D3C0-56B8-4429CF405F64}"/>
              </a:ext>
            </a:extLst>
          </p:cNvPr>
          <p:cNvSpPr txBox="1"/>
          <p:nvPr/>
        </p:nvSpPr>
        <p:spPr>
          <a:xfrm>
            <a:off x="3532077" y="5493768"/>
            <a:ext cx="5495730" cy="390492"/>
          </a:xfrm>
          <a:prstGeom prst="rect">
            <a:avLst/>
          </a:prstGeom>
          <a:noFill/>
        </p:spPr>
        <p:txBody>
          <a:bodyPr wrap="square">
            <a:spAutoFit/>
          </a:bodyPr>
          <a:lstStyle/>
          <a:p>
            <a:pPr marL="0" marR="0">
              <a:lnSpc>
                <a:spcPct val="115000"/>
              </a:lnSpc>
            </a:pPr>
            <a:r>
              <a:rPr lang="en-US" sz="1800">
                <a:solidFill>
                  <a:schemeClr val="bg1"/>
                </a:solidFill>
                <a:effectLst/>
                <a:highlight>
                  <a:srgbClr val="FFFF00"/>
                </a:highlight>
                <a:ea typeface="Times New Roman" panose="02020603050405020304" pitchFamily="18" charset="0"/>
              </a:rPr>
              <a:t>*These will be our 3 demonstratable specifications</a:t>
            </a:r>
            <a:endParaRPr lang="en-US" sz="1600">
              <a:solidFill>
                <a:schemeClr val="bg1"/>
              </a:solidFill>
              <a:effectLst/>
              <a:highlight>
                <a:srgbClr val="FFFF00"/>
              </a:highlight>
              <a:ea typeface="Arial" panose="020B0604020202020204" pitchFamily="34" charset="0"/>
            </a:endParaRPr>
          </a:p>
        </p:txBody>
      </p:sp>
      <p:pic>
        <p:nvPicPr>
          <p:cNvPr id="3" name="Picture 2">
            <a:extLst>
              <a:ext uri="{FF2B5EF4-FFF2-40B4-BE49-F238E27FC236}">
                <a16:creationId xmlns:a16="http://schemas.microsoft.com/office/drawing/2014/main" id="{A5E43F3D-9776-2124-2E9F-BCCAE4F47162}"/>
              </a:ext>
            </a:extLst>
          </p:cNvPr>
          <p:cNvPicPr>
            <a:picLocks noChangeAspect="1"/>
          </p:cNvPicPr>
          <p:nvPr/>
        </p:nvPicPr>
        <p:blipFill>
          <a:blip r:embed="rId5"/>
          <a:stretch>
            <a:fillRect/>
          </a:stretch>
        </p:blipFill>
        <p:spPr>
          <a:xfrm>
            <a:off x="10072358" y="4828032"/>
            <a:ext cx="1953280" cy="1892808"/>
          </a:xfrm>
          <a:prstGeom prst="roundRect">
            <a:avLst/>
          </a:prstGeom>
        </p:spPr>
      </p:pic>
      <p:pic>
        <p:nvPicPr>
          <p:cNvPr id="9" name="Audio 8">
            <a:hlinkClick r:id="" action="ppaction://media"/>
            <a:extLst>
              <a:ext uri="{FF2B5EF4-FFF2-40B4-BE49-F238E27FC236}">
                <a16:creationId xmlns:a16="http://schemas.microsoft.com/office/drawing/2014/main" id="{07B0A8E9-3D54-428C-B298-1B31FA240F7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068" t="-76068" r="-76068" b="-76068"/>
          <a:stretch>
            <a:fillRect/>
          </a:stretch>
        </p:blipFill>
        <p:spPr>
          <a:xfrm>
            <a:off x="9289914" y="6124863"/>
            <a:ext cx="937877" cy="937877"/>
          </a:xfrm>
          <a:prstGeom prst="ellipse">
            <a:avLst/>
          </a:prstGeom>
        </p:spPr>
      </p:pic>
      <p:sp>
        <p:nvSpPr>
          <p:cNvPr id="4" name="TextBox 3">
            <a:extLst>
              <a:ext uri="{FF2B5EF4-FFF2-40B4-BE49-F238E27FC236}">
                <a16:creationId xmlns:a16="http://schemas.microsoft.com/office/drawing/2014/main" id="{E7EE4B1A-21F2-7458-D767-727E896C73B7}"/>
              </a:ext>
            </a:extLst>
          </p:cNvPr>
          <p:cNvSpPr txBox="1"/>
          <p:nvPr/>
        </p:nvSpPr>
        <p:spPr>
          <a:xfrm>
            <a:off x="10488612" y="4458700"/>
            <a:ext cx="1537026" cy="369332"/>
          </a:xfrm>
          <a:prstGeom prst="rect">
            <a:avLst/>
          </a:prstGeom>
          <a:noFill/>
        </p:spPr>
        <p:txBody>
          <a:bodyPr wrap="square" rtlCol="0">
            <a:spAutoFit/>
          </a:bodyPr>
          <a:lstStyle/>
          <a:p>
            <a:r>
              <a:rPr lang="en-US"/>
              <a:t>Nick (</a:t>
            </a:r>
            <a:r>
              <a:rPr lang="en-US" err="1"/>
              <a:t>CpE</a:t>
            </a:r>
            <a:r>
              <a:rPr lang="en-US"/>
              <a:t>)</a:t>
            </a:r>
          </a:p>
        </p:txBody>
      </p:sp>
    </p:spTree>
    <p:extLst>
      <p:ext uri="{BB962C8B-B14F-4D97-AF65-F5344CB8AC3E}">
        <p14:creationId xmlns:p14="http://schemas.microsoft.com/office/powerpoint/2010/main" val="2476357451"/>
      </p:ext>
    </p:extLst>
  </p:cSld>
  <p:clrMapOvr>
    <a:masterClrMapping/>
  </p:clrMapOvr>
  <mc:AlternateContent xmlns:mc="http://schemas.openxmlformats.org/markup-compatibility/2006" xmlns:p14="http://schemas.microsoft.com/office/powerpoint/2010/main">
    <mc:Choice Requires="p14">
      <p:transition spd="slow" p14:dur="2000" advTm="48680"/>
    </mc:Choice>
    <mc:Fallback xmlns="">
      <p:transition spd="slow" advTm="48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2" name="Picture 2">
            <a:extLst>
              <a:ext uri="{FF2B5EF4-FFF2-40B4-BE49-F238E27FC236}">
                <a16:creationId xmlns:a16="http://schemas.microsoft.com/office/drawing/2014/main" id="{678E285C-BE9E-45B7-A3EE-B9792DAE99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253" name="Group 252">
            <a:extLst>
              <a:ext uri="{FF2B5EF4-FFF2-40B4-BE49-F238E27FC236}">
                <a16:creationId xmlns:a16="http://schemas.microsoft.com/office/drawing/2014/main" id="{AB86F577-8905-4B21-8AF3-C1BB34337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54" name="Rectangle 5">
              <a:extLst>
                <a:ext uri="{FF2B5EF4-FFF2-40B4-BE49-F238E27FC236}">
                  <a16:creationId xmlns:a16="http://schemas.microsoft.com/office/drawing/2014/main" id="{D2F1CFF3-A579-4D24-B5F9-1C71BA6FE5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255" name="Freeform 6">
              <a:extLst>
                <a:ext uri="{FF2B5EF4-FFF2-40B4-BE49-F238E27FC236}">
                  <a16:creationId xmlns:a16="http://schemas.microsoft.com/office/drawing/2014/main" id="{57601B50-7EB1-43FA-8360-4297BCD76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6" name="Freeform 7">
              <a:extLst>
                <a:ext uri="{FF2B5EF4-FFF2-40B4-BE49-F238E27FC236}">
                  <a16:creationId xmlns:a16="http://schemas.microsoft.com/office/drawing/2014/main" id="{60BD8B7A-CD01-4638-A2C9-299AC68B9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7" name="Rectangle 8">
              <a:extLst>
                <a:ext uri="{FF2B5EF4-FFF2-40B4-BE49-F238E27FC236}">
                  <a16:creationId xmlns:a16="http://schemas.microsoft.com/office/drawing/2014/main" id="{095B58F9-6C29-48BE-9DA6-3855080521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258" name="Freeform 9">
              <a:extLst>
                <a:ext uri="{FF2B5EF4-FFF2-40B4-BE49-F238E27FC236}">
                  <a16:creationId xmlns:a16="http://schemas.microsoft.com/office/drawing/2014/main" id="{0C84674F-2E8A-4B70-B801-00722CDD58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9" name="Freeform 10">
              <a:extLst>
                <a:ext uri="{FF2B5EF4-FFF2-40B4-BE49-F238E27FC236}">
                  <a16:creationId xmlns:a16="http://schemas.microsoft.com/office/drawing/2014/main" id="{34F320BB-D6A9-45FE-8556-498B763B1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0" name="Freeform 11">
              <a:extLst>
                <a:ext uri="{FF2B5EF4-FFF2-40B4-BE49-F238E27FC236}">
                  <a16:creationId xmlns:a16="http://schemas.microsoft.com/office/drawing/2014/main" id="{5493D54A-532A-46ED-AF63-A0A54818EF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1" name="Freeform 12">
              <a:extLst>
                <a:ext uri="{FF2B5EF4-FFF2-40B4-BE49-F238E27FC236}">
                  <a16:creationId xmlns:a16="http://schemas.microsoft.com/office/drawing/2014/main" id="{EAF2EDFA-9C0B-44E2-B4BB-312B58BCA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2" name="Freeform 13">
              <a:extLst>
                <a:ext uri="{FF2B5EF4-FFF2-40B4-BE49-F238E27FC236}">
                  <a16:creationId xmlns:a16="http://schemas.microsoft.com/office/drawing/2014/main" id="{A3641113-CE35-42A4-B605-41BC06BF4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3" name="Freeform 14">
              <a:extLst>
                <a:ext uri="{FF2B5EF4-FFF2-40B4-BE49-F238E27FC236}">
                  <a16:creationId xmlns:a16="http://schemas.microsoft.com/office/drawing/2014/main" id="{DA2E5B2C-BAC4-4440-9B7E-F3878319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4" name="Freeform 15">
              <a:extLst>
                <a:ext uri="{FF2B5EF4-FFF2-40B4-BE49-F238E27FC236}">
                  <a16:creationId xmlns:a16="http://schemas.microsoft.com/office/drawing/2014/main" id="{D8A506DF-2E53-42C9-94BE-B98E32E057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5" name="Freeform 16">
              <a:extLst>
                <a:ext uri="{FF2B5EF4-FFF2-40B4-BE49-F238E27FC236}">
                  <a16:creationId xmlns:a16="http://schemas.microsoft.com/office/drawing/2014/main" id="{12934FF8-5F70-40BF-BBB6-5EB941FB9B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6" name="Freeform 17">
              <a:extLst>
                <a:ext uri="{FF2B5EF4-FFF2-40B4-BE49-F238E27FC236}">
                  <a16:creationId xmlns:a16="http://schemas.microsoft.com/office/drawing/2014/main" id="{8EB3FB08-D01D-4E24-BE40-C16269DF6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7" name="Freeform 18">
              <a:extLst>
                <a:ext uri="{FF2B5EF4-FFF2-40B4-BE49-F238E27FC236}">
                  <a16:creationId xmlns:a16="http://schemas.microsoft.com/office/drawing/2014/main" id="{D24E50D7-2753-4169-AD51-C106DA1B7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8" name="Freeform 19">
              <a:extLst>
                <a:ext uri="{FF2B5EF4-FFF2-40B4-BE49-F238E27FC236}">
                  <a16:creationId xmlns:a16="http://schemas.microsoft.com/office/drawing/2014/main" id="{DF94B7E0-D9B6-4096-94D0-18D3AC0EF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9" name="Freeform 20">
              <a:extLst>
                <a:ext uri="{FF2B5EF4-FFF2-40B4-BE49-F238E27FC236}">
                  <a16:creationId xmlns:a16="http://schemas.microsoft.com/office/drawing/2014/main" id="{EBC05ADE-BBA2-4387-B005-3196E2E198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0" name="Freeform 21">
              <a:extLst>
                <a:ext uri="{FF2B5EF4-FFF2-40B4-BE49-F238E27FC236}">
                  <a16:creationId xmlns:a16="http://schemas.microsoft.com/office/drawing/2014/main" id="{BBED1CEE-14D2-442F-AB08-401ABE3EFB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1" name="Freeform 22">
              <a:extLst>
                <a:ext uri="{FF2B5EF4-FFF2-40B4-BE49-F238E27FC236}">
                  <a16:creationId xmlns:a16="http://schemas.microsoft.com/office/drawing/2014/main" id="{4F6574C0-78E8-49EA-84BC-EE9D55707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2" name="Freeform 23">
              <a:extLst>
                <a:ext uri="{FF2B5EF4-FFF2-40B4-BE49-F238E27FC236}">
                  <a16:creationId xmlns:a16="http://schemas.microsoft.com/office/drawing/2014/main" id="{65BCDB0B-615E-4CA1-AFD5-6B121CB7CE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3" name="Freeform 24">
              <a:extLst>
                <a:ext uri="{FF2B5EF4-FFF2-40B4-BE49-F238E27FC236}">
                  <a16:creationId xmlns:a16="http://schemas.microsoft.com/office/drawing/2014/main" id="{40627863-B7FC-44D1-9E53-E728FFF675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4" name="Freeform 25">
              <a:extLst>
                <a:ext uri="{FF2B5EF4-FFF2-40B4-BE49-F238E27FC236}">
                  <a16:creationId xmlns:a16="http://schemas.microsoft.com/office/drawing/2014/main" id="{52FD6F8C-3AF1-487E-91F4-6E55146F1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5" name="Freeform 26">
              <a:extLst>
                <a:ext uri="{FF2B5EF4-FFF2-40B4-BE49-F238E27FC236}">
                  <a16:creationId xmlns:a16="http://schemas.microsoft.com/office/drawing/2014/main" id="{50323CF3-93CB-4E03-95C0-B180BB87A8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6" name="Freeform 27">
              <a:extLst>
                <a:ext uri="{FF2B5EF4-FFF2-40B4-BE49-F238E27FC236}">
                  <a16:creationId xmlns:a16="http://schemas.microsoft.com/office/drawing/2014/main" id="{EB47D82F-CF1B-47E6-9FA2-F3A9C5F94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7" name="Freeform 28">
              <a:extLst>
                <a:ext uri="{FF2B5EF4-FFF2-40B4-BE49-F238E27FC236}">
                  <a16:creationId xmlns:a16="http://schemas.microsoft.com/office/drawing/2014/main" id="{0606708F-F2D4-4678-8ED2-39041BC64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8" name="Freeform 29">
              <a:extLst>
                <a:ext uri="{FF2B5EF4-FFF2-40B4-BE49-F238E27FC236}">
                  <a16:creationId xmlns:a16="http://schemas.microsoft.com/office/drawing/2014/main" id="{D7EB95B4-15E4-433D-B36F-21FF341A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9" name="Freeform 30">
              <a:extLst>
                <a:ext uri="{FF2B5EF4-FFF2-40B4-BE49-F238E27FC236}">
                  <a16:creationId xmlns:a16="http://schemas.microsoft.com/office/drawing/2014/main" id="{500A541B-4C75-497C-A489-097ED29964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0" name="Freeform 31">
              <a:extLst>
                <a:ext uri="{FF2B5EF4-FFF2-40B4-BE49-F238E27FC236}">
                  <a16:creationId xmlns:a16="http://schemas.microsoft.com/office/drawing/2014/main" id="{5789326F-12A4-48B8-B0ED-A6A2AE0C2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1" name="Freeform 32">
              <a:extLst>
                <a:ext uri="{FF2B5EF4-FFF2-40B4-BE49-F238E27FC236}">
                  <a16:creationId xmlns:a16="http://schemas.microsoft.com/office/drawing/2014/main" id="{25FA672E-2B65-477F-AA75-6261CE652F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2" name="Rectangle 33">
              <a:extLst>
                <a:ext uri="{FF2B5EF4-FFF2-40B4-BE49-F238E27FC236}">
                  <a16:creationId xmlns:a16="http://schemas.microsoft.com/office/drawing/2014/main" id="{BB09AF8D-E68B-499C-B9F5-2F365813D3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283" name="Freeform 34">
              <a:extLst>
                <a:ext uri="{FF2B5EF4-FFF2-40B4-BE49-F238E27FC236}">
                  <a16:creationId xmlns:a16="http://schemas.microsoft.com/office/drawing/2014/main" id="{7991AEAD-B5F3-47BA-9F1B-86C16A84A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4" name="Freeform 35">
              <a:extLst>
                <a:ext uri="{FF2B5EF4-FFF2-40B4-BE49-F238E27FC236}">
                  <a16:creationId xmlns:a16="http://schemas.microsoft.com/office/drawing/2014/main" id="{19A85F58-4C3A-4388-B55C-2329EEAEC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5" name="Freeform 36">
              <a:extLst>
                <a:ext uri="{FF2B5EF4-FFF2-40B4-BE49-F238E27FC236}">
                  <a16:creationId xmlns:a16="http://schemas.microsoft.com/office/drawing/2014/main" id="{05652F38-94D9-41B7-A699-7E8F0C78D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6" name="Freeform 37">
              <a:extLst>
                <a:ext uri="{FF2B5EF4-FFF2-40B4-BE49-F238E27FC236}">
                  <a16:creationId xmlns:a16="http://schemas.microsoft.com/office/drawing/2014/main" id="{3C043852-C250-4518-BB89-C91A34917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7" name="Freeform 38">
              <a:extLst>
                <a:ext uri="{FF2B5EF4-FFF2-40B4-BE49-F238E27FC236}">
                  <a16:creationId xmlns:a16="http://schemas.microsoft.com/office/drawing/2014/main" id="{0CAB9A07-ECF2-416C-8528-F75DACB13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8" name="Freeform 39">
              <a:extLst>
                <a:ext uri="{FF2B5EF4-FFF2-40B4-BE49-F238E27FC236}">
                  <a16:creationId xmlns:a16="http://schemas.microsoft.com/office/drawing/2014/main" id="{904A314C-A829-4AA6-92E2-529BCCF95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9" name="Freeform 40">
              <a:extLst>
                <a:ext uri="{FF2B5EF4-FFF2-40B4-BE49-F238E27FC236}">
                  <a16:creationId xmlns:a16="http://schemas.microsoft.com/office/drawing/2014/main" id="{244EE6BA-4569-43ED-9E2E-1FB66201B7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0" name="Freeform 41">
              <a:extLst>
                <a:ext uri="{FF2B5EF4-FFF2-40B4-BE49-F238E27FC236}">
                  <a16:creationId xmlns:a16="http://schemas.microsoft.com/office/drawing/2014/main" id="{BEB8252E-FB2A-4BB5-BEC6-CA10FF6F7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1" name="Freeform 42">
              <a:extLst>
                <a:ext uri="{FF2B5EF4-FFF2-40B4-BE49-F238E27FC236}">
                  <a16:creationId xmlns:a16="http://schemas.microsoft.com/office/drawing/2014/main" id="{91414711-C3A4-4E96-854A-DDDEB2F2E3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2" name="Freeform 43">
              <a:extLst>
                <a:ext uri="{FF2B5EF4-FFF2-40B4-BE49-F238E27FC236}">
                  <a16:creationId xmlns:a16="http://schemas.microsoft.com/office/drawing/2014/main" id="{86815BA8-3055-4B42-98C3-4202FD92E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3" name="Freeform 44">
              <a:extLst>
                <a:ext uri="{FF2B5EF4-FFF2-40B4-BE49-F238E27FC236}">
                  <a16:creationId xmlns:a16="http://schemas.microsoft.com/office/drawing/2014/main" id="{44457813-E991-44AE-9A83-B7488D1F36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4" name="Rectangle 45">
              <a:extLst>
                <a:ext uri="{FF2B5EF4-FFF2-40B4-BE49-F238E27FC236}">
                  <a16:creationId xmlns:a16="http://schemas.microsoft.com/office/drawing/2014/main" id="{8CE1CF47-A73F-4560-8835-AE1DC51E5C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295" name="Freeform 46">
              <a:extLst>
                <a:ext uri="{FF2B5EF4-FFF2-40B4-BE49-F238E27FC236}">
                  <a16:creationId xmlns:a16="http://schemas.microsoft.com/office/drawing/2014/main" id="{C2A935E4-AACC-4CB9-995E-D28617887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6" name="Freeform 47">
              <a:extLst>
                <a:ext uri="{FF2B5EF4-FFF2-40B4-BE49-F238E27FC236}">
                  <a16:creationId xmlns:a16="http://schemas.microsoft.com/office/drawing/2014/main" id="{93B5B778-8ACB-4004-932D-BD95997BAE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7" name="Freeform 48">
              <a:extLst>
                <a:ext uri="{FF2B5EF4-FFF2-40B4-BE49-F238E27FC236}">
                  <a16:creationId xmlns:a16="http://schemas.microsoft.com/office/drawing/2014/main" id="{1434AF34-0919-40AD-84B1-446D4FF2D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8" name="Freeform 49">
              <a:extLst>
                <a:ext uri="{FF2B5EF4-FFF2-40B4-BE49-F238E27FC236}">
                  <a16:creationId xmlns:a16="http://schemas.microsoft.com/office/drawing/2014/main" id="{29546CF3-6DDD-4073-AB7F-C6E722257A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9" name="Freeform 50">
              <a:extLst>
                <a:ext uri="{FF2B5EF4-FFF2-40B4-BE49-F238E27FC236}">
                  <a16:creationId xmlns:a16="http://schemas.microsoft.com/office/drawing/2014/main" id="{289D46AB-128A-477F-B6C9-F40F115D6C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0" name="Freeform 51">
              <a:extLst>
                <a:ext uri="{FF2B5EF4-FFF2-40B4-BE49-F238E27FC236}">
                  <a16:creationId xmlns:a16="http://schemas.microsoft.com/office/drawing/2014/main" id="{A7DA7E67-3368-44AD-AACD-EB64AE34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1" name="Freeform 52">
              <a:extLst>
                <a:ext uri="{FF2B5EF4-FFF2-40B4-BE49-F238E27FC236}">
                  <a16:creationId xmlns:a16="http://schemas.microsoft.com/office/drawing/2014/main" id="{78BB1152-AB85-4AD8-BBA1-07CEA1F50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2" name="Freeform 53">
              <a:extLst>
                <a:ext uri="{FF2B5EF4-FFF2-40B4-BE49-F238E27FC236}">
                  <a16:creationId xmlns:a16="http://schemas.microsoft.com/office/drawing/2014/main" id="{A982E7F2-DD68-4093-B9C5-3E42B475AB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3" name="Freeform 54">
              <a:extLst>
                <a:ext uri="{FF2B5EF4-FFF2-40B4-BE49-F238E27FC236}">
                  <a16:creationId xmlns:a16="http://schemas.microsoft.com/office/drawing/2014/main" id="{A682E224-4CD6-420B-897A-B23D50B82E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4" name="Freeform 55">
              <a:extLst>
                <a:ext uri="{FF2B5EF4-FFF2-40B4-BE49-F238E27FC236}">
                  <a16:creationId xmlns:a16="http://schemas.microsoft.com/office/drawing/2014/main" id="{31B90F10-06CD-480E-8D35-6E0FFFB89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5" name="Freeform 56">
              <a:extLst>
                <a:ext uri="{FF2B5EF4-FFF2-40B4-BE49-F238E27FC236}">
                  <a16:creationId xmlns:a16="http://schemas.microsoft.com/office/drawing/2014/main" id="{7BC977DB-69B0-4D8D-B77C-E1127EC417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6" name="Freeform 57">
              <a:extLst>
                <a:ext uri="{FF2B5EF4-FFF2-40B4-BE49-F238E27FC236}">
                  <a16:creationId xmlns:a16="http://schemas.microsoft.com/office/drawing/2014/main" id="{24127454-3FCB-41D6-ACFB-81D7E05A7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7" name="Freeform 58">
              <a:extLst>
                <a:ext uri="{FF2B5EF4-FFF2-40B4-BE49-F238E27FC236}">
                  <a16:creationId xmlns:a16="http://schemas.microsoft.com/office/drawing/2014/main" id="{7AA80D42-B8A8-475B-ADBF-99719CE9FE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sp>
        <p:nvSpPr>
          <p:cNvPr id="308" name="Rectangle 307">
            <a:extLst>
              <a:ext uri="{FF2B5EF4-FFF2-40B4-BE49-F238E27FC236}">
                <a16:creationId xmlns:a16="http://schemas.microsoft.com/office/drawing/2014/main" id="{D706AE2E-B17B-43A3-84F8-9C0FE9466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2003"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309" name="Group 308">
            <a:extLst>
              <a:ext uri="{FF2B5EF4-FFF2-40B4-BE49-F238E27FC236}">
                <a16:creationId xmlns:a16="http://schemas.microsoft.com/office/drawing/2014/main" id="{CEFFB8CF-3E94-42D7-849C-841E7744B2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bg2"/>
              </a:gs>
              <a:gs pos="100000">
                <a:schemeClr val="tx2">
                  <a:lumMod val="60000"/>
                  <a:lumOff val="40000"/>
                </a:schemeClr>
              </a:gs>
            </a:gsLst>
            <a:lin ang="5400000" scaled="0"/>
            <a:tileRect/>
          </a:gradFill>
        </p:grpSpPr>
        <p:sp>
          <p:nvSpPr>
            <p:cNvPr id="310" name="Rectangle 5">
              <a:extLst>
                <a:ext uri="{FF2B5EF4-FFF2-40B4-BE49-F238E27FC236}">
                  <a16:creationId xmlns:a16="http://schemas.microsoft.com/office/drawing/2014/main" id="{C274DE9A-4502-4454-911E-B7FE9ED6DE3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311" name="Freeform 6">
              <a:extLst>
                <a:ext uri="{FF2B5EF4-FFF2-40B4-BE49-F238E27FC236}">
                  <a16:creationId xmlns:a16="http://schemas.microsoft.com/office/drawing/2014/main" id="{76AFCF59-7BED-416B-ACD9-EA099C9B29A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2" name="Freeform 7">
              <a:extLst>
                <a:ext uri="{FF2B5EF4-FFF2-40B4-BE49-F238E27FC236}">
                  <a16:creationId xmlns:a16="http://schemas.microsoft.com/office/drawing/2014/main" id="{8EEECEBC-B149-42E5-8164-EE5456F062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3" name="Rectangle 8">
              <a:extLst>
                <a:ext uri="{FF2B5EF4-FFF2-40B4-BE49-F238E27FC236}">
                  <a16:creationId xmlns:a16="http://schemas.microsoft.com/office/drawing/2014/main" id="{03B49256-D2D8-436B-8F29-0C7E53366F1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314" name="Freeform 9">
              <a:extLst>
                <a:ext uri="{FF2B5EF4-FFF2-40B4-BE49-F238E27FC236}">
                  <a16:creationId xmlns:a16="http://schemas.microsoft.com/office/drawing/2014/main" id="{4045E56F-B537-408E-B346-B9B15C39A5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5" name="Freeform 10">
              <a:extLst>
                <a:ext uri="{FF2B5EF4-FFF2-40B4-BE49-F238E27FC236}">
                  <a16:creationId xmlns:a16="http://schemas.microsoft.com/office/drawing/2014/main" id="{904BDB2F-0893-4AD7-A871-C808C9651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6" name="Freeform 11">
              <a:extLst>
                <a:ext uri="{FF2B5EF4-FFF2-40B4-BE49-F238E27FC236}">
                  <a16:creationId xmlns:a16="http://schemas.microsoft.com/office/drawing/2014/main" id="{512D8C6F-C154-4928-9891-DDCF50DA6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7" name="Freeform 12">
              <a:extLst>
                <a:ext uri="{FF2B5EF4-FFF2-40B4-BE49-F238E27FC236}">
                  <a16:creationId xmlns:a16="http://schemas.microsoft.com/office/drawing/2014/main" id="{7E2BBA63-D694-4AD5-976F-4F1CDB204A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8" name="Freeform 13">
              <a:extLst>
                <a:ext uri="{FF2B5EF4-FFF2-40B4-BE49-F238E27FC236}">
                  <a16:creationId xmlns:a16="http://schemas.microsoft.com/office/drawing/2014/main" id="{394F9847-4F95-42E8-AE7E-8DD8A0E27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9" name="Freeform 14">
              <a:extLst>
                <a:ext uri="{FF2B5EF4-FFF2-40B4-BE49-F238E27FC236}">
                  <a16:creationId xmlns:a16="http://schemas.microsoft.com/office/drawing/2014/main" id="{48CE4CA3-085D-44AC-996B-9F347B7BC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20" name="Freeform 15">
              <a:extLst>
                <a:ext uri="{FF2B5EF4-FFF2-40B4-BE49-F238E27FC236}">
                  <a16:creationId xmlns:a16="http://schemas.microsoft.com/office/drawing/2014/main" id="{0D7459AE-7E00-4707-B574-1D3636BB46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21" name="Freeform 16">
              <a:extLst>
                <a:ext uri="{FF2B5EF4-FFF2-40B4-BE49-F238E27FC236}">
                  <a16:creationId xmlns:a16="http://schemas.microsoft.com/office/drawing/2014/main" id="{EF95E020-0C4A-4BD5-84BE-6DF8B8BCAB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22" name="Freeform 17">
              <a:extLst>
                <a:ext uri="{FF2B5EF4-FFF2-40B4-BE49-F238E27FC236}">
                  <a16:creationId xmlns:a16="http://schemas.microsoft.com/office/drawing/2014/main" id="{18CC4862-B9BB-4E63-9630-AA5241E68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23" name="Freeform 18">
              <a:extLst>
                <a:ext uri="{FF2B5EF4-FFF2-40B4-BE49-F238E27FC236}">
                  <a16:creationId xmlns:a16="http://schemas.microsoft.com/office/drawing/2014/main" id="{156A0508-DDAB-4BFB-824D-CA9D3D833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24" name="Freeform 19">
              <a:extLst>
                <a:ext uri="{FF2B5EF4-FFF2-40B4-BE49-F238E27FC236}">
                  <a16:creationId xmlns:a16="http://schemas.microsoft.com/office/drawing/2014/main" id="{E3B0103B-60DE-4385-B84E-53694FB9A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25" name="Freeform 20">
              <a:extLst>
                <a:ext uri="{FF2B5EF4-FFF2-40B4-BE49-F238E27FC236}">
                  <a16:creationId xmlns:a16="http://schemas.microsoft.com/office/drawing/2014/main" id="{C8C1C0D4-C36E-4251-A97F-436AFA3797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26" name="Freeform 21">
              <a:extLst>
                <a:ext uri="{FF2B5EF4-FFF2-40B4-BE49-F238E27FC236}">
                  <a16:creationId xmlns:a16="http://schemas.microsoft.com/office/drawing/2014/main" id="{550D7341-7849-4B72-A2D7-68B7161D43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27" name="Freeform 22">
              <a:extLst>
                <a:ext uri="{FF2B5EF4-FFF2-40B4-BE49-F238E27FC236}">
                  <a16:creationId xmlns:a16="http://schemas.microsoft.com/office/drawing/2014/main" id="{C9E742C7-3FF2-4931-B087-46AAA6C33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28" name="Freeform 23">
              <a:extLst>
                <a:ext uri="{FF2B5EF4-FFF2-40B4-BE49-F238E27FC236}">
                  <a16:creationId xmlns:a16="http://schemas.microsoft.com/office/drawing/2014/main" id="{424AF1DB-9264-4B94-9F0D-EF37F12D470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29" name="Freeform 24">
              <a:extLst>
                <a:ext uri="{FF2B5EF4-FFF2-40B4-BE49-F238E27FC236}">
                  <a16:creationId xmlns:a16="http://schemas.microsoft.com/office/drawing/2014/main" id="{766E43D2-CF93-4468-9B12-FFB234513D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30" name="Freeform 25">
              <a:extLst>
                <a:ext uri="{FF2B5EF4-FFF2-40B4-BE49-F238E27FC236}">
                  <a16:creationId xmlns:a16="http://schemas.microsoft.com/office/drawing/2014/main" id="{AC24EC38-E0E5-4A4E-A64D-359DD4A55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31" name="Freeform 26">
              <a:extLst>
                <a:ext uri="{FF2B5EF4-FFF2-40B4-BE49-F238E27FC236}">
                  <a16:creationId xmlns:a16="http://schemas.microsoft.com/office/drawing/2014/main" id="{338D8FE1-6073-44CF-857C-9273A16075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32" name="Freeform 27">
              <a:extLst>
                <a:ext uri="{FF2B5EF4-FFF2-40B4-BE49-F238E27FC236}">
                  <a16:creationId xmlns:a16="http://schemas.microsoft.com/office/drawing/2014/main" id="{39BAF819-1ABF-4754-B2E6-8C023A3B9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33" name="Freeform 28">
              <a:extLst>
                <a:ext uri="{FF2B5EF4-FFF2-40B4-BE49-F238E27FC236}">
                  <a16:creationId xmlns:a16="http://schemas.microsoft.com/office/drawing/2014/main" id="{2B5FE77A-C8CA-4E0E-BA89-53BA982E6A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34" name="Freeform 29">
              <a:extLst>
                <a:ext uri="{FF2B5EF4-FFF2-40B4-BE49-F238E27FC236}">
                  <a16:creationId xmlns:a16="http://schemas.microsoft.com/office/drawing/2014/main" id="{264169FF-BB01-4F56-812A-738BE4AAC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35" name="Freeform 30">
              <a:extLst>
                <a:ext uri="{FF2B5EF4-FFF2-40B4-BE49-F238E27FC236}">
                  <a16:creationId xmlns:a16="http://schemas.microsoft.com/office/drawing/2014/main" id="{831BA8DD-49DA-443B-AD7A-1680CD2875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36" name="Freeform 31">
              <a:extLst>
                <a:ext uri="{FF2B5EF4-FFF2-40B4-BE49-F238E27FC236}">
                  <a16:creationId xmlns:a16="http://schemas.microsoft.com/office/drawing/2014/main" id="{15B5FD47-B408-4DD0-BA9C-76C3F6814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37" name="Freeform 32">
              <a:extLst>
                <a:ext uri="{FF2B5EF4-FFF2-40B4-BE49-F238E27FC236}">
                  <a16:creationId xmlns:a16="http://schemas.microsoft.com/office/drawing/2014/main" id="{2432FB6B-FBB2-438F-A3BC-0392CA9448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38" name="Rectangle 33">
              <a:extLst>
                <a:ext uri="{FF2B5EF4-FFF2-40B4-BE49-F238E27FC236}">
                  <a16:creationId xmlns:a16="http://schemas.microsoft.com/office/drawing/2014/main" id="{A9E1CA69-4810-4E1D-A227-EA4EF0151FF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339" name="Freeform 34">
              <a:extLst>
                <a:ext uri="{FF2B5EF4-FFF2-40B4-BE49-F238E27FC236}">
                  <a16:creationId xmlns:a16="http://schemas.microsoft.com/office/drawing/2014/main" id="{978653C5-EFDF-4617-9A6A-E810A9C22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40" name="Freeform 35">
              <a:extLst>
                <a:ext uri="{FF2B5EF4-FFF2-40B4-BE49-F238E27FC236}">
                  <a16:creationId xmlns:a16="http://schemas.microsoft.com/office/drawing/2014/main" id="{F1B9F231-1E6A-4122-81B0-043E2A5F5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41" name="Freeform 36">
              <a:extLst>
                <a:ext uri="{FF2B5EF4-FFF2-40B4-BE49-F238E27FC236}">
                  <a16:creationId xmlns:a16="http://schemas.microsoft.com/office/drawing/2014/main" id="{DF2B6BD0-0057-43BC-8681-9FAC9FC53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42" name="Freeform 37">
              <a:extLst>
                <a:ext uri="{FF2B5EF4-FFF2-40B4-BE49-F238E27FC236}">
                  <a16:creationId xmlns:a16="http://schemas.microsoft.com/office/drawing/2014/main" id="{6D7D7117-2276-4EB9-882B-A44A2DB066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43" name="Freeform 38">
              <a:extLst>
                <a:ext uri="{FF2B5EF4-FFF2-40B4-BE49-F238E27FC236}">
                  <a16:creationId xmlns:a16="http://schemas.microsoft.com/office/drawing/2014/main" id="{98AD68EB-6444-4B28-8F06-C0B6111ACF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44" name="Freeform 39">
              <a:extLst>
                <a:ext uri="{FF2B5EF4-FFF2-40B4-BE49-F238E27FC236}">
                  <a16:creationId xmlns:a16="http://schemas.microsoft.com/office/drawing/2014/main" id="{438FA125-C459-48A2-913F-F5D04E160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45" name="Freeform 40">
              <a:extLst>
                <a:ext uri="{FF2B5EF4-FFF2-40B4-BE49-F238E27FC236}">
                  <a16:creationId xmlns:a16="http://schemas.microsoft.com/office/drawing/2014/main" id="{18E796D1-6480-436F-947D-550CCE516E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46" name="Freeform 41">
              <a:extLst>
                <a:ext uri="{FF2B5EF4-FFF2-40B4-BE49-F238E27FC236}">
                  <a16:creationId xmlns:a16="http://schemas.microsoft.com/office/drawing/2014/main" id="{4549B300-4F89-4E35-B5E7-53E3C6A54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47" name="Freeform 42">
              <a:extLst>
                <a:ext uri="{FF2B5EF4-FFF2-40B4-BE49-F238E27FC236}">
                  <a16:creationId xmlns:a16="http://schemas.microsoft.com/office/drawing/2014/main" id="{D8DA6C40-62DD-4FB3-8D06-5A599E3823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48" name="Freeform 43">
              <a:extLst>
                <a:ext uri="{FF2B5EF4-FFF2-40B4-BE49-F238E27FC236}">
                  <a16:creationId xmlns:a16="http://schemas.microsoft.com/office/drawing/2014/main" id="{28EE2B35-9D3D-4925-8DA9-9DF0E40BC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49" name="Freeform 44">
              <a:extLst>
                <a:ext uri="{FF2B5EF4-FFF2-40B4-BE49-F238E27FC236}">
                  <a16:creationId xmlns:a16="http://schemas.microsoft.com/office/drawing/2014/main" id="{9DB82611-4043-4758-81EC-2239619803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50" name="Rectangle 45">
              <a:extLst>
                <a:ext uri="{FF2B5EF4-FFF2-40B4-BE49-F238E27FC236}">
                  <a16:creationId xmlns:a16="http://schemas.microsoft.com/office/drawing/2014/main" id="{A8210AB3-0776-4F74-9227-5E448D1AFA4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351" name="Freeform 46">
              <a:extLst>
                <a:ext uri="{FF2B5EF4-FFF2-40B4-BE49-F238E27FC236}">
                  <a16:creationId xmlns:a16="http://schemas.microsoft.com/office/drawing/2014/main" id="{002C10AB-E300-481E-AFA5-410481B16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52" name="Freeform 47">
              <a:extLst>
                <a:ext uri="{FF2B5EF4-FFF2-40B4-BE49-F238E27FC236}">
                  <a16:creationId xmlns:a16="http://schemas.microsoft.com/office/drawing/2014/main" id="{11F47C5E-0453-4EF5-B969-A8263DC6AF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53" name="Freeform 48">
              <a:extLst>
                <a:ext uri="{FF2B5EF4-FFF2-40B4-BE49-F238E27FC236}">
                  <a16:creationId xmlns:a16="http://schemas.microsoft.com/office/drawing/2014/main" id="{D0CFDC87-55E8-40E1-BD98-4E1EA2C09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54" name="Freeform 49">
              <a:extLst>
                <a:ext uri="{FF2B5EF4-FFF2-40B4-BE49-F238E27FC236}">
                  <a16:creationId xmlns:a16="http://schemas.microsoft.com/office/drawing/2014/main" id="{C1151505-8A7F-41D8-AE03-AD172E38C0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55" name="Freeform 50">
              <a:extLst>
                <a:ext uri="{FF2B5EF4-FFF2-40B4-BE49-F238E27FC236}">
                  <a16:creationId xmlns:a16="http://schemas.microsoft.com/office/drawing/2014/main" id="{918DAD20-1F9F-41A7-B9D0-EE92F9B32D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56" name="Freeform 51">
              <a:extLst>
                <a:ext uri="{FF2B5EF4-FFF2-40B4-BE49-F238E27FC236}">
                  <a16:creationId xmlns:a16="http://schemas.microsoft.com/office/drawing/2014/main" id="{D303B51B-ADCC-43C9-AE4F-0168CFA63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57" name="Freeform 52">
              <a:extLst>
                <a:ext uri="{FF2B5EF4-FFF2-40B4-BE49-F238E27FC236}">
                  <a16:creationId xmlns:a16="http://schemas.microsoft.com/office/drawing/2014/main" id="{5621B409-0B0A-4827-81F9-684C335EE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58" name="Freeform 53">
              <a:extLst>
                <a:ext uri="{FF2B5EF4-FFF2-40B4-BE49-F238E27FC236}">
                  <a16:creationId xmlns:a16="http://schemas.microsoft.com/office/drawing/2014/main" id="{FCA6910E-A4EC-464B-B285-5F1E40AEFF9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59" name="Freeform 54">
              <a:extLst>
                <a:ext uri="{FF2B5EF4-FFF2-40B4-BE49-F238E27FC236}">
                  <a16:creationId xmlns:a16="http://schemas.microsoft.com/office/drawing/2014/main" id="{7D0C75DF-4953-4E72-B34A-2F8BD05235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60" name="Freeform 55">
              <a:extLst>
                <a:ext uri="{FF2B5EF4-FFF2-40B4-BE49-F238E27FC236}">
                  <a16:creationId xmlns:a16="http://schemas.microsoft.com/office/drawing/2014/main" id="{998A65EA-C434-41FF-B792-2BDC115019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61" name="Freeform 56">
              <a:extLst>
                <a:ext uri="{FF2B5EF4-FFF2-40B4-BE49-F238E27FC236}">
                  <a16:creationId xmlns:a16="http://schemas.microsoft.com/office/drawing/2014/main" id="{3A6D2AE4-7ABD-4946-BE69-5FD3C1A1D6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62" name="Freeform 57">
              <a:extLst>
                <a:ext uri="{FF2B5EF4-FFF2-40B4-BE49-F238E27FC236}">
                  <a16:creationId xmlns:a16="http://schemas.microsoft.com/office/drawing/2014/main" id="{833A81DC-8A3A-4141-A713-A2FE1C572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63" name="Freeform 58">
              <a:extLst>
                <a:ext uri="{FF2B5EF4-FFF2-40B4-BE49-F238E27FC236}">
                  <a16:creationId xmlns:a16="http://schemas.microsoft.com/office/drawing/2014/main" id="{47BB7FFD-57DB-41BD-8D42-9FB58174B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pic>
        <p:nvPicPr>
          <p:cNvPr id="364" name="Picture 2">
            <a:extLst>
              <a:ext uri="{FF2B5EF4-FFF2-40B4-BE49-F238E27FC236}">
                <a16:creationId xmlns:a16="http://schemas.microsoft.com/office/drawing/2014/main" id="{3631D3C9-4C1D-4B3A-A737-E6E7800424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0000"/>
            <a:extLst>
              <a:ext uri="{28A0092B-C50C-407E-A947-70E740481C1C}">
                <a14:useLocalDpi xmlns:a14="http://schemas.microsoft.com/office/drawing/2010/main" val="0"/>
              </a:ext>
            </a:extLst>
          </a:blip>
          <a:srcRect/>
          <a:stretch>
            <a:fillRect/>
          </a:stretch>
        </p:blipFill>
        <p:spPr bwMode="auto">
          <a:xfrm>
            <a:off x="-3" y="-3747"/>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7E6DF0-50D2-FC7F-BCE5-43C4C379E3A0}"/>
              </a:ext>
            </a:extLst>
          </p:cNvPr>
          <p:cNvSpPr>
            <a:spLocks noGrp="1"/>
          </p:cNvSpPr>
          <p:nvPr>
            <p:ph type="title"/>
          </p:nvPr>
        </p:nvSpPr>
        <p:spPr>
          <a:xfrm>
            <a:off x="8057397" y="1113282"/>
            <a:ext cx="3489569" cy="2396681"/>
          </a:xfrm>
        </p:spPr>
        <p:txBody>
          <a:bodyPr vert="horz" lIns="91440" tIns="45720" rIns="91440" bIns="45720" rtlCol="0" anchor="b">
            <a:normAutofit/>
          </a:bodyPr>
          <a:lstStyle/>
          <a:p>
            <a:r>
              <a:rPr lang="en-US" sz="4400">
                <a:solidFill>
                  <a:srgbClr val="FFFFFF"/>
                </a:solidFill>
              </a:rPr>
              <a:t>Hardware Block Diagram</a:t>
            </a:r>
          </a:p>
        </p:txBody>
      </p:sp>
      <p:sp useBgFill="1">
        <p:nvSpPr>
          <p:cNvPr id="365" name="Round Diagonal Corner Rectangle 6">
            <a:extLst>
              <a:ext uri="{FF2B5EF4-FFF2-40B4-BE49-F238E27FC236}">
                <a16:creationId xmlns:a16="http://schemas.microsoft.com/office/drawing/2014/main" id="{5B986EF0-8540-483D-9DDE-1F168FAAC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in a chair&#10;&#10;AI-generated content may be incorrect.">
            <a:extLst>
              <a:ext uri="{FF2B5EF4-FFF2-40B4-BE49-F238E27FC236}">
                <a16:creationId xmlns:a16="http://schemas.microsoft.com/office/drawing/2014/main" id="{6E847897-6AF6-DFF9-52C6-BFC0D42E8788}"/>
              </a:ext>
            </a:extLst>
          </p:cNvPr>
          <p:cNvPicPr>
            <a:picLocks noChangeAspect="1"/>
          </p:cNvPicPr>
          <p:nvPr/>
        </p:nvPicPr>
        <p:blipFill>
          <a:blip r:embed="rId6"/>
          <a:stretch>
            <a:fillRect/>
          </a:stretch>
        </p:blipFill>
        <p:spPr>
          <a:xfrm rot="5400000">
            <a:off x="9882171" y="4692586"/>
            <a:ext cx="2136846" cy="1575624"/>
          </a:xfrm>
          <a:prstGeom prst="roundRect">
            <a:avLst/>
          </a:prstGeom>
        </p:spPr>
      </p:pic>
      <p:pic>
        <p:nvPicPr>
          <p:cNvPr id="10" name="Picture 9">
            <a:extLst>
              <a:ext uri="{FF2B5EF4-FFF2-40B4-BE49-F238E27FC236}">
                <a16:creationId xmlns:a16="http://schemas.microsoft.com/office/drawing/2014/main" id="{60344114-85F0-A9BB-B7A2-A30193192945}"/>
              </a:ext>
            </a:extLst>
          </p:cNvPr>
          <p:cNvPicPr>
            <a:picLocks noChangeAspect="1"/>
          </p:cNvPicPr>
          <p:nvPr/>
        </p:nvPicPr>
        <p:blipFill>
          <a:blip r:embed="rId7"/>
          <a:stretch>
            <a:fillRect/>
          </a:stretch>
        </p:blipFill>
        <p:spPr>
          <a:xfrm>
            <a:off x="1241406" y="1000765"/>
            <a:ext cx="5867546" cy="4848975"/>
          </a:xfrm>
          <a:prstGeom prst="rect">
            <a:avLst/>
          </a:prstGeom>
        </p:spPr>
      </p:pic>
      <p:pic>
        <p:nvPicPr>
          <p:cNvPr id="373" name="Recorded Sound">
            <a:hlinkClick r:id="" action="ppaction://media"/>
            <a:extLst>
              <a:ext uri="{FF2B5EF4-FFF2-40B4-BE49-F238E27FC236}">
                <a16:creationId xmlns:a16="http://schemas.microsoft.com/office/drawing/2014/main" id="{A090DC7B-1BF5-6544-51D6-377FF7DC712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58499" y="6125083"/>
            <a:ext cx="487363" cy="487363"/>
          </a:xfrm>
          <a:prstGeom prst="rect">
            <a:avLst/>
          </a:prstGeom>
        </p:spPr>
      </p:pic>
      <p:sp>
        <p:nvSpPr>
          <p:cNvPr id="248" name="TextBox 247">
            <a:extLst>
              <a:ext uri="{FF2B5EF4-FFF2-40B4-BE49-F238E27FC236}">
                <a16:creationId xmlns:a16="http://schemas.microsoft.com/office/drawing/2014/main" id="{486BB31B-F95E-E628-90F2-741E9D204AFC}"/>
              </a:ext>
            </a:extLst>
          </p:cNvPr>
          <p:cNvSpPr txBox="1"/>
          <p:nvPr/>
        </p:nvSpPr>
        <p:spPr>
          <a:xfrm>
            <a:off x="10162779" y="4042643"/>
            <a:ext cx="1429102" cy="369332"/>
          </a:xfrm>
          <a:prstGeom prst="rect">
            <a:avLst/>
          </a:prstGeom>
          <a:noFill/>
        </p:spPr>
        <p:txBody>
          <a:bodyPr wrap="square">
            <a:spAutoFit/>
          </a:bodyPr>
          <a:lstStyle/>
          <a:p>
            <a:pPr algn="ctr"/>
            <a:r>
              <a:rPr lang="en-US">
                <a:solidFill>
                  <a:schemeClr val="bg1"/>
                </a:solidFill>
              </a:rPr>
              <a:t>Eric(EE)</a:t>
            </a:r>
          </a:p>
        </p:txBody>
      </p:sp>
    </p:spTree>
    <p:extLst>
      <p:ext uri="{BB962C8B-B14F-4D97-AF65-F5344CB8AC3E}">
        <p14:creationId xmlns:p14="http://schemas.microsoft.com/office/powerpoint/2010/main" val="4210420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421"/>
    </mc:Choice>
    <mc:Fallback xmlns="">
      <p:transition spd="slow" advTm="20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21" fill="hold"/>
                                        <p:tgtEl>
                                          <p:spTgt spid="3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7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678E285C-BE9E-45B7-A3EE-B9792DAE99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AB86F577-8905-4B21-8AF3-C1BB34337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0" name="Rectangle 5">
              <a:extLst>
                <a:ext uri="{FF2B5EF4-FFF2-40B4-BE49-F238E27FC236}">
                  <a16:creationId xmlns:a16="http://schemas.microsoft.com/office/drawing/2014/main" id="{D2F1CFF3-A579-4D24-B5F9-1C71BA6FE5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21" name="Freeform 6">
              <a:extLst>
                <a:ext uri="{FF2B5EF4-FFF2-40B4-BE49-F238E27FC236}">
                  <a16:creationId xmlns:a16="http://schemas.microsoft.com/office/drawing/2014/main" id="{57601B50-7EB1-43FA-8360-4297BCD76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2" name="Freeform 7">
              <a:extLst>
                <a:ext uri="{FF2B5EF4-FFF2-40B4-BE49-F238E27FC236}">
                  <a16:creationId xmlns:a16="http://schemas.microsoft.com/office/drawing/2014/main" id="{60BD8B7A-CD01-4638-A2C9-299AC68B9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3" name="Rectangle 8">
              <a:extLst>
                <a:ext uri="{FF2B5EF4-FFF2-40B4-BE49-F238E27FC236}">
                  <a16:creationId xmlns:a16="http://schemas.microsoft.com/office/drawing/2014/main" id="{095B58F9-6C29-48BE-9DA6-3855080521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24" name="Freeform 9">
              <a:extLst>
                <a:ext uri="{FF2B5EF4-FFF2-40B4-BE49-F238E27FC236}">
                  <a16:creationId xmlns:a16="http://schemas.microsoft.com/office/drawing/2014/main" id="{0C84674F-2E8A-4B70-B801-00722CDD58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 name="Freeform 10">
              <a:extLst>
                <a:ext uri="{FF2B5EF4-FFF2-40B4-BE49-F238E27FC236}">
                  <a16:creationId xmlns:a16="http://schemas.microsoft.com/office/drawing/2014/main" id="{34F320BB-D6A9-45FE-8556-498B763B1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 name="Freeform 11">
              <a:extLst>
                <a:ext uri="{FF2B5EF4-FFF2-40B4-BE49-F238E27FC236}">
                  <a16:creationId xmlns:a16="http://schemas.microsoft.com/office/drawing/2014/main" id="{5493D54A-532A-46ED-AF63-A0A54818EF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 name="Freeform 12">
              <a:extLst>
                <a:ext uri="{FF2B5EF4-FFF2-40B4-BE49-F238E27FC236}">
                  <a16:creationId xmlns:a16="http://schemas.microsoft.com/office/drawing/2014/main" id="{EAF2EDFA-9C0B-44E2-B4BB-312B58BCA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 name="Freeform 13">
              <a:extLst>
                <a:ext uri="{FF2B5EF4-FFF2-40B4-BE49-F238E27FC236}">
                  <a16:creationId xmlns:a16="http://schemas.microsoft.com/office/drawing/2014/main" id="{A3641113-CE35-42A4-B605-41BC06BF4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 name="Freeform 14">
              <a:extLst>
                <a:ext uri="{FF2B5EF4-FFF2-40B4-BE49-F238E27FC236}">
                  <a16:creationId xmlns:a16="http://schemas.microsoft.com/office/drawing/2014/main" id="{DA2E5B2C-BAC4-4440-9B7E-F3878319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 name="Freeform 15">
              <a:extLst>
                <a:ext uri="{FF2B5EF4-FFF2-40B4-BE49-F238E27FC236}">
                  <a16:creationId xmlns:a16="http://schemas.microsoft.com/office/drawing/2014/main" id="{D8A506DF-2E53-42C9-94BE-B98E32E057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 name="Freeform 16">
              <a:extLst>
                <a:ext uri="{FF2B5EF4-FFF2-40B4-BE49-F238E27FC236}">
                  <a16:creationId xmlns:a16="http://schemas.microsoft.com/office/drawing/2014/main" id="{12934FF8-5F70-40BF-BBB6-5EB941FB9B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2" name="Freeform 17">
              <a:extLst>
                <a:ext uri="{FF2B5EF4-FFF2-40B4-BE49-F238E27FC236}">
                  <a16:creationId xmlns:a16="http://schemas.microsoft.com/office/drawing/2014/main" id="{8EB3FB08-D01D-4E24-BE40-C16269DF6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3" name="Freeform 18">
              <a:extLst>
                <a:ext uri="{FF2B5EF4-FFF2-40B4-BE49-F238E27FC236}">
                  <a16:creationId xmlns:a16="http://schemas.microsoft.com/office/drawing/2014/main" id="{D24E50D7-2753-4169-AD51-C106DA1B7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4" name="Freeform 19">
              <a:extLst>
                <a:ext uri="{FF2B5EF4-FFF2-40B4-BE49-F238E27FC236}">
                  <a16:creationId xmlns:a16="http://schemas.microsoft.com/office/drawing/2014/main" id="{DF94B7E0-D9B6-4096-94D0-18D3AC0EF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5" name="Freeform 20">
              <a:extLst>
                <a:ext uri="{FF2B5EF4-FFF2-40B4-BE49-F238E27FC236}">
                  <a16:creationId xmlns:a16="http://schemas.microsoft.com/office/drawing/2014/main" id="{EBC05ADE-BBA2-4387-B005-3196E2E198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6" name="Freeform 21">
              <a:extLst>
                <a:ext uri="{FF2B5EF4-FFF2-40B4-BE49-F238E27FC236}">
                  <a16:creationId xmlns:a16="http://schemas.microsoft.com/office/drawing/2014/main" id="{BBED1CEE-14D2-442F-AB08-401ABE3EFB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7" name="Freeform 22">
              <a:extLst>
                <a:ext uri="{FF2B5EF4-FFF2-40B4-BE49-F238E27FC236}">
                  <a16:creationId xmlns:a16="http://schemas.microsoft.com/office/drawing/2014/main" id="{4F6574C0-78E8-49EA-84BC-EE9D55707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8" name="Freeform 23">
              <a:extLst>
                <a:ext uri="{FF2B5EF4-FFF2-40B4-BE49-F238E27FC236}">
                  <a16:creationId xmlns:a16="http://schemas.microsoft.com/office/drawing/2014/main" id="{65BCDB0B-615E-4CA1-AFD5-6B121CB7CE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9" name="Freeform 24">
              <a:extLst>
                <a:ext uri="{FF2B5EF4-FFF2-40B4-BE49-F238E27FC236}">
                  <a16:creationId xmlns:a16="http://schemas.microsoft.com/office/drawing/2014/main" id="{40627863-B7FC-44D1-9E53-E728FFF675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0" name="Freeform 25">
              <a:extLst>
                <a:ext uri="{FF2B5EF4-FFF2-40B4-BE49-F238E27FC236}">
                  <a16:creationId xmlns:a16="http://schemas.microsoft.com/office/drawing/2014/main" id="{52FD6F8C-3AF1-487E-91F4-6E55146F1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1" name="Freeform 26">
              <a:extLst>
                <a:ext uri="{FF2B5EF4-FFF2-40B4-BE49-F238E27FC236}">
                  <a16:creationId xmlns:a16="http://schemas.microsoft.com/office/drawing/2014/main" id="{50323CF3-93CB-4E03-95C0-B180BB87A8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2" name="Freeform 27">
              <a:extLst>
                <a:ext uri="{FF2B5EF4-FFF2-40B4-BE49-F238E27FC236}">
                  <a16:creationId xmlns:a16="http://schemas.microsoft.com/office/drawing/2014/main" id="{EB47D82F-CF1B-47E6-9FA2-F3A9C5F94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3" name="Freeform 28">
              <a:extLst>
                <a:ext uri="{FF2B5EF4-FFF2-40B4-BE49-F238E27FC236}">
                  <a16:creationId xmlns:a16="http://schemas.microsoft.com/office/drawing/2014/main" id="{0606708F-F2D4-4678-8ED2-39041BC64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4" name="Freeform 29">
              <a:extLst>
                <a:ext uri="{FF2B5EF4-FFF2-40B4-BE49-F238E27FC236}">
                  <a16:creationId xmlns:a16="http://schemas.microsoft.com/office/drawing/2014/main" id="{D7EB95B4-15E4-433D-B36F-21FF341A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5" name="Freeform 30">
              <a:extLst>
                <a:ext uri="{FF2B5EF4-FFF2-40B4-BE49-F238E27FC236}">
                  <a16:creationId xmlns:a16="http://schemas.microsoft.com/office/drawing/2014/main" id="{500A541B-4C75-497C-A489-097ED29964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6" name="Freeform 31">
              <a:extLst>
                <a:ext uri="{FF2B5EF4-FFF2-40B4-BE49-F238E27FC236}">
                  <a16:creationId xmlns:a16="http://schemas.microsoft.com/office/drawing/2014/main" id="{5789326F-12A4-48B8-B0ED-A6A2AE0C2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7" name="Freeform 32">
              <a:extLst>
                <a:ext uri="{FF2B5EF4-FFF2-40B4-BE49-F238E27FC236}">
                  <a16:creationId xmlns:a16="http://schemas.microsoft.com/office/drawing/2014/main" id="{25FA672E-2B65-477F-AA75-6261CE652F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8" name="Rectangle 33">
              <a:extLst>
                <a:ext uri="{FF2B5EF4-FFF2-40B4-BE49-F238E27FC236}">
                  <a16:creationId xmlns:a16="http://schemas.microsoft.com/office/drawing/2014/main" id="{BB09AF8D-E68B-499C-B9F5-2F365813D3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49" name="Freeform 34">
              <a:extLst>
                <a:ext uri="{FF2B5EF4-FFF2-40B4-BE49-F238E27FC236}">
                  <a16:creationId xmlns:a16="http://schemas.microsoft.com/office/drawing/2014/main" id="{7991AEAD-B5F3-47BA-9F1B-86C16A84A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0" name="Freeform 35">
              <a:extLst>
                <a:ext uri="{FF2B5EF4-FFF2-40B4-BE49-F238E27FC236}">
                  <a16:creationId xmlns:a16="http://schemas.microsoft.com/office/drawing/2014/main" id="{19A85F58-4C3A-4388-B55C-2329EEAEC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1" name="Freeform 36">
              <a:extLst>
                <a:ext uri="{FF2B5EF4-FFF2-40B4-BE49-F238E27FC236}">
                  <a16:creationId xmlns:a16="http://schemas.microsoft.com/office/drawing/2014/main" id="{05652F38-94D9-41B7-A699-7E8F0C78D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2" name="Freeform 37">
              <a:extLst>
                <a:ext uri="{FF2B5EF4-FFF2-40B4-BE49-F238E27FC236}">
                  <a16:creationId xmlns:a16="http://schemas.microsoft.com/office/drawing/2014/main" id="{3C043852-C250-4518-BB89-C91A34917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3" name="Freeform 38">
              <a:extLst>
                <a:ext uri="{FF2B5EF4-FFF2-40B4-BE49-F238E27FC236}">
                  <a16:creationId xmlns:a16="http://schemas.microsoft.com/office/drawing/2014/main" id="{0CAB9A07-ECF2-416C-8528-F75DACB13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4" name="Freeform 39">
              <a:extLst>
                <a:ext uri="{FF2B5EF4-FFF2-40B4-BE49-F238E27FC236}">
                  <a16:creationId xmlns:a16="http://schemas.microsoft.com/office/drawing/2014/main" id="{904A314C-A829-4AA6-92E2-529BCCF95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5" name="Freeform 40">
              <a:extLst>
                <a:ext uri="{FF2B5EF4-FFF2-40B4-BE49-F238E27FC236}">
                  <a16:creationId xmlns:a16="http://schemas.microsoft.com/office/drawing/2014/main" id="{244EE6BA-4569-43ED-9E2E-1FB66201B7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6" name="Freeform 41">
              <a:extLst>
                <a:ext uri="{FF2B5EF4-FFF2-40B4-BE49-F238E27FC236}">
                  <a16:creationId xmlns:a16="http://schemas.microsoft.com/office/drawing/2014/main" id="{BEB8252E-FB2A-4BB5-BEC6-CA10FF6F7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7" name="Freeform 42">
              <a:extLst>
                <a:ext uri="{FF2B5EF4-FFF2-40B4-BE49-F238E27FC236}">
                  <a16:creationId xmlns:a16="http://schemas.microsoft.com/office/drawing/2014/main" id="{91414711-C3A4-4E96-854A-DDDEB2F2E3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8" name="Freeform 43">
              <a:extLst>
                <a:ext uri="{FF2B5EF4-FFF2-40B4-BE49-F238E27FC236}">
                  <a16:creationId xmlns:a16="http://schemas.microsoft.com/office/drawing/2014/main" id="{86815BA8-3055-4B42-98C3-4202FD92E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9" name="Freeform 44">
              <a:extLst>
                <a:ext uri="{FF2B5EF4-FFF2-40B4-BE49-F238E27FC236}">
                  <a16:creationId xmlns:a16="http://schemas.microsoft.com/office/drawing/2014/main" id="{44457813-E991-44AE-9A83-B7488D1F36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0" name="Rectangle 45">
              <a:extLst>
                <a:ext uri="{FF2B5EF4-FFF2-40B4-BE49-F238E27FC236}">
                  <a16:creationId xmlns:a16="http://schemas.microsoft.com/office/drawing/2014/main" id="{8CE1CF47-A73F-4560-8835-AE1DC51E5C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61" name="Freeform 46">
              <a:extLst>
                <a:ext uri="{FF2B5EF4-FFF2-40B4-BE49-F238E27FC236}">
                  <a16:creationId xmlns:a16="http://schemas.microsoft.com/office/drawing/2014/main" id="{C2A935E4-AACC-4CB9-995E-D28617887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2" name="Freeform 47">
              <a:extLst>
                <a:ext uri="{FF2B5EF4-FFF2-40B4-BE49-F238E27FC236}">
                  <a16:creationId xmlns:a16="http://schemas.microsoft.com/office/drawing/2014/main" id="{93B5B778-8ACB-4004-932D-BD95997BAE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3" name="Freeform 48">
              <a:extLst>
                <a:ext uri="{FF2B5EF4-FFF2-40B4-BE49-F238E27FC236}">
                  <a16:creationId xmlns:a16="http://schemas.microsoft.com/office/drawing/2014/main" id="{1434AF34-0919-40AD-84B1-446D4FF2D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4" name="Freeform 49">
              <a:extLst>
                <a:ext uri="{FF2B5EF4-FFF2-40B4-BE49-F238E27FC236}">
                  <a16:creationId xmlns:a16="http://schemas.microsoft.com/office/drawing/2014/main" id="{29546CF3-6DDD-4073-AB7F-C6E722257A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5" name="Freeform 50">
              <a:extLst>
                <a:ext uri="{FF2B5EF4-FFF2-40B4-BE49-F238E27FC236}">
                  <a16:creationId xmlns:a16="http://schemas.microsoft.com/office/drawing/2014/main" id="{289D46AB-128A-477F-B6C9-F40F115D6C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6" name="Freeform 51">
              <a:extLst>
                <a:ext uri="{FF2B5EF4-FFF2-40B4-BE49-F238E27FC236}">
                  <a16:creationId xmlns:a16="http://schemas.microsoft.com/office/drawing/2014/main" id="{A7DA7E67-3368-44AD-AACD-EB64AE34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7" name="Freeform 52">
              <a:extLst>
                <a:ext uri="{FF2B5EF4-FFF2-40B4-BE49-F238E27FC236}">
                  <a16:creationId xmlns:a16="http://schemas.microsoft.com/office/drawing/2014/main" id="{78BB1152-AB85-4AD8-BBA1-07CEA1F50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8" name="Freeform 53">
              <a:extLst>
                <a:ext uri="{FF2B5EF4-FFF2-40B4-BE49-F238E27FC236}">
                  <a16:creationId xmlns:a16="http://schemas.microsoft.com/office/drawing/2014/main" id="{A982E7F2-DD68-4093-B9C5-3E42B475AB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9" name="Freeform 54">
              <a:extLst>
                <a:ext uri="{FF2B5EF4-FFF2-40B4-BE49-F238E27FC236}">
                  <a16:creationId xmlns:a16="http://schemas.microsoft.com/office/drawing/2014/main" id="{A682E224-4CD6-420B-897A-B23D50B82E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0" name="Freeform 55">
              <a:extLst>
                <a:ext uri="{FF2B5EF4-FFF2-40B4-BE49-F238E27FC236}">
                  <a16:creationId xmlns:a16="http://schemas.microsoft.com/office/drawing/2014/main" id="{31B90F10-06CD-480E-8D35-6E0FFFB89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1" name="Freeform 56">
              <a:extLst>
                <a:ext uri="{FF2B5EF4-FFF2-40B4-BE49-F238E27FC236}">
                  <a16:creationId xmlns:a16="http://schemas.microsoft.com/office/drawing/2014/main" id="{7BC977DB-69B0-4D8D-B77C-E1127EC417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2" name="Freeform 57">
              <a:extLst>
                <a:ext uri="{FF2B5EF4-FFF2-40B4-BE49-F238E27FC236}">
                  <a16:creationId xmlns:a16="http://schemas.microsoft.com/office/drawing/2014/main" id="{24127454-3FCB-41D6-ACFB-81D7E05A7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3" name="Freeform 58">
              <a:extLst>
                <a:ext uri="{FF2B5EF4-FFF2-40B4-BE49-F238E27FC236}">
                  <a16:creationId xmlns:a16="http://schemas.microsoft.com/office/drawing/2014/main" id="{7AA80D42-B8A8-475B-ADBF-99719CE9FE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sp>
        <p:nvSpPr>
          <p:cNvPr id="75" name="Rectangle 74">
            <a:extLst>
              <a:ext uri="{FF2B5EF4-FFF2-40B4-BE49-F238E27FC236}">
                <a16:creationId xmlns:a16="http://schemas.microsoft.com/office/drawing/2014/main" id="{D706AE2E-B17B-43A3-84F8-9C0FE9466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2003"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CEFFB8CF-3E94-42D7-849C-841E7744B2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bg2"/>
              </a:gs>
              <a:gs pos="100000">
                <a:schemeClr val="tx2">
                  <a:lumMod val="60000"/>
                  <a:lumOff val="40000"/>
                </a:schemeClr>
              </a:gs>
            </a:gsLst>
            <a:lin ang="5400000" scaled="0"/>
            <a:tileRect/>
          </a:gradFill>
        </p:grpSpPr>
        <p:sp>
          <p:nvSpPr>
            <p:cNvPr id="78" name="Rectangle 5">
              <a:extLst>
                <a:ext uri="{FF2B5EF4-FFF2-40B4-BE49-F238E27FC236}">
                  <a16:creationId xmlns:a16="http://schemas.microsoft.com/office/drawing/2014/main" id="{C274DE9A-4502-4454-911E-B7FE9ED6DE3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79" name="Freeform 6">
              <a:extLst>
                <a:ext uri="{FF2B5EF4-FFF2-40B4-BE49-F238E27FC236}">
                  <a16:creationId xmlns:a16="http://schemas.microsoft.com/office/drawing/2014/main" id="{76AFCF59-7BED-416B-ACD9-EA099C9B29A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80" name="Freeform 7">
              <a:extLst>
                <a:ext uri="{FF2B5EF4-FFF2-40B4-BE49-F238E27FC236}">
                  <a16:creationId xmlns:a16="http://schemas.microsoft.com/office/drawing/2014/main" id="{8EEECEBC-B149-42E5-8164-EE5456F062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81" name="Rectangle 8">
              <a:extLst>
                <a:ext uri="{FF2B5EF4-FFF2-40B4-BE49-F238E27FC236}">
                  <a16:creationId xmlns:a16="http://schemas.microsoft.com/office/drawing/2014/main" id="{03B49256-D2D8-436B-8F29-0C7E53366F1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82" name="Freeform 9">
              <a:extLst>
                <a:ext uri="{FF2B5EF4-FFF2-40B4-BE49-F238E27FC236}">
                  <a16:creationId xmlns:a16="http://schemas.microsoft.com/office/drawing/2014/main" id="{4045E56F-B537-408E-B346-B9B15C39A5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83" name="Freeform 10">
              <a:extLst>
                <a:ext uri="{FF2B5EF4-FFF2-40B4-BE49-F238E27FC236}">
                  <a16:creationId xmlns:a16="http://schemas.microsoft.com/office/drawing/2014/main" id="{904BDB2F-0893-4AD7-A871-C808C9651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84" name="Freeform 11">
              <a:extLst>
                <a:ext uri="{FF2B5EF4-FFF2-40B4-BE49-F238E27FC236}">
                  <a16:creationId xmlns:a16="http://schemas.microsoft.com/office/drawing/2014/main" id="{512D8C6F-C154-4928-9891-DDCF50DA6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85" name="Freeform 12">
              <a:extLst>
                <a:ext uri="{FF2B5EF4-FFF2-40B4-BE49-F238E27FC236}">
                  <a16:creationId xmlns:a16="http://schemas.microsoft.com/office/drawing/2014/main" id="{7E2BBA63-D694-4AD5-976F-4F1CDB204A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86" name="Freeform 13">
              <a:extLst>
                <a:ext uri="{FF2B5EF4-FFF2-40B4-BE49-F238E27FC236}">
                  <a16:creationId xmlns:a16="http://schemas.microsoft.com/office/drawing/2014/main" id="{394F9847-4F95-42E8-AE7E-8DD8A0E27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87" name="Freeform 14">
              <a:extLst>
                <a:ext uri="{FF2B5EF4-FFF2-40B4-BE49-F238E27FC236}">
                  <a16:creationId xmlns:a16="http://schemas.microsoft.com/office/drawing/2014/main" id="{48CE4CA3-085D-44AC-996B-9F347B7BC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88" name="Freeform 15">
              <a:extLst>
                <a:ext uri="{FF2B5EF4-FFF2-40B4-BE49-F238E27FC236}">
                  <a16:creationId xmlns:a16="http://schemas.microsoft.com/office/drawing/2014/main" id="{0D7459AE-7E00-4707-B574-1D3636BB46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89" name="Freeform 16">
              <a:extLst>
                <a:ext uri="{FF2B5EF4-FFF2-40B4-BE49-F238E27FC236}">
                  <a16:creationId xmlns:a16="http://schemas.microsoft.com/office/drawing/2014/main" id="{EF95E020-0C4A-4BD5-84BE-6DF8B8BCAB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90" name="Freeform 17">
              <a:extLst>
                <a:ext uri="{FF2B5EF4-FFF2-40B4-BE49-F238E27FC236}">
                  <a16:creationId xmlns:a16="http://schemas.microsoft.com/office/drawing/2014/main" id="{18CC4862-B9BB-4E63-9630-AA5241E68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91" name="Freeform 18">
              <a:extLst>
                <a:ext uri="{FF2B5EF4-FFF2-40B4-BE49-F238E27FC236}">
                  <a16:creationId xmlns:a16="http://schemas.microsoft.com/office/drawing/2014/main" id="{156A0508-DDAB-4BFB-824D-CA9D3D833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92" name="Freeform 19">
              <a:extLst>
                <a:ext uri="{FF2B5EF4-FFF2-40B4-BE49-F238E27FC236}">
                  <a16:creationId xmlns:a16="http://schemas.microsoft.com/office/drawing/2014/main" id="{E3B0103B-60DE-4385-B84E-53694FB9A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93" name="Freeform 20">
              <a:extLst>
                <a:ext uri="{FF2B5EF4-FFF2-40B4-BE49-F238E27FC236}">
                  <a16:creationId xmlns:a16="http://schemas.microsoft.com/office/drawing/2014/main" id="{C8C1C0D4-C36E-4251-A97F-436AFA3797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94" name="Freeform 21">
              <a:extLst>
                <a:ext uri="{FF2B5EF4-FFF2-40B4-BE49-F238E27FC236}">
                  <a16:creationId xmlns:a16="http://schemas.microsoft.com/office/drawing/2014/main" id="{550D7341-7849-4B72-A2D7-68B7161D43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95" name="Freeform 22">
              <a:extLst>
                <a:ext uri="{FF2B5EF4-FFF2-40B4-BE49-F238E27FC236}">
                  <a16:creationId xmlns:a16="http://schemas.microsoft.com/office/drawing/2014/main" id="{C9E742C7-3FF2-4931-B087-46AAA6C33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96" name="Freeform 23">
              <a:extLst>
                <a:ext uri="{FF2B5EF4-FFF2-40B4-BE49-F238E27FC236}">
                  <a16:creationId xmlns:a16="http://schemas.microsoft.com/office/drawing/2014/main" id="{424AF1DB-9264-4B94-9F0D-EF37F12D470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97" name="Freeform 24">
              <a:extLst>
                <a:ext uri="{FF2B5EF4-FFF2-40B4-BE49-F238E27FC236}">
                  <a16:creationId xmlns:a16="http://schemas.microsoft.com/office/drawing/2014/main" id="{766E43D2-CF93-4468-9B12-FFB234513D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98" name="Freeform 25">
              <a:extLst>
                <a:ext uri="{FF2B5EF4-FFF2-40B4-BE49-F238E27FC236}">
                  <a16:creationId xmlns:a16="http://schemas.microsoft.com/office/drawing/2014/main" id="{AC24EC38-E0E5-4A4E-A64D-359DD4A55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99" name="Freeform 26">
              <a:extLst>
                <a:ext uri="{FF2B5EF4-FFF2-40B4-BE49-F238E27FC236}">
                  <a16:creationId xmlns:a16="http://schemas.microsoft.com/office/drawing/2014/main" id="{338D8FE1-6073-44CF-857C-9273A16075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00" name="Freeform 27">
              <a:extLst>
                <a:ext uri="{FF2B5EF4-FFF2-40B4-BE49-F238E27FC236}">
                  <a16:creationId xmlns:a16="http://schemas.microsoft.com/office/drawing/2014/main" id="{39BAF819-1ABF-4754-B2E6-8C023A3B9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01" name="Freeform 28">
              <a:extLst>
                <a:ext uri="{FF2B5EF4-FFF2-40B4-BE49-F238E27FC236}">
                  <a16:creationId xmlns:a16="http://schemas.microsoft.com/office/drawing/2014/main" id="{2B5FE77A-C8CA-4E0E-BA89-53BA982E6A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02" name="Freeform 29">
              <a:extLst>
                <a:ext uri="{FF2B5EF4-FFF2-40B4-BE49-F238E27FC236}">
                  <a16:creationId xmlns:a16="http://schemas.microsoft.com/office/drawing/2014/main" id="{264169FF-BB01-4F56-812A-738BE4AAC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03" name="Freeform 30">
              <a:extLst>
                <a:ext uri="{FF2B5EF4-FFF2-40B4-BE49-F238E27FC236}">
                  <a16:creationId xmlns:a16="http://schemas.microsoft.com/office/drawing/2014/main" id="{831BA8DD-49DA-443B-AD7A-1680CD2875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04" name="Freeform 31">
              <a:extLst>
                <a:ext uri="{FF2B5EF4-FFF2-40B4-BE49-F238E27FC236}">
                  <a16:creationId xmlns:a16="http://schemas.microsoft.com/office/drawing/2014/main" id="{15B5FD47-B408-4DD0-BA9C-76C3F6814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05" name="Freeform 32">
              <a:extLst>
                <a:ext uri="{FF2B5EF4-FFF2-40B4-BE49-F238E27FC236}">
                  <a16:creationId xmlns:a16="http://schemas.microsoft.com/office/drawing/2014/main" id="{2432FB6B-FBB2-438F-A3BC-0392CA9448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4" name="Rectangle 33">
              <a:extLst>
                <a:ext uri="{FF2B5EF4-FFF2-40B4-BE49-F238E27FC236}">
                  <a16:creationId xmlns:a16="http://schemas.microsoft.com/office/drawing/2014/main" id="{A9E1CA69-4810-4E1D-A227-EA4EF0151FF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107" name="Freeform 34">
              <a:extLst>
                <a:ext uri="{FF2B5EF4-FFF2-40B4-BE49-F238E27FC236}">
                  <a16:creationId xmlns:a16="http://schemas.microsoft.com/office/drawing/2014/main" id="{978653C5-EFDF-4617-9A6A-E810A9C22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08" name="Freeform 35">
              <a:extLst>
                <a:ext uri="{FF2B5EF4-FFF2-40B4-BE49-F238E27FC236}">
                  <a16:creationId xmlns:a16="http://schemas.microsoft.com/office/drawing/2014/main" id="{F1B9F231-1E6A-4122-81B0-043E2A5F5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09" name="Freeform 36">
              <a:extLst>
                <a:ext uri="{FF2B5EF4-FFF2-40B4-BE49-F238E27FC236}">
                  <a16:creationId xmlns:a16="http://schemas.microsoft.com/office/drawing/2014/main" id="{DF2B6BD0-0057-43BC-8681-9FAC9FC53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0" name="Freeform 37">
              <a:extLst>
                <a:ext uri="{FF2B5EF4-FFF2-40B4-BE49-F238E27FC236}">
                  <a16:creationId xmlns:a16="http://schemas.microsoft.com/office/drawing/2014/main" id="{6D7D7117-2276-4EB9-882B-A44A2DB066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1" name="Freeform 38">
              <a:extLst>
                <a:ext uri="{FF2B5EF4-FFF2-40B4-BE49-F238E27FC236}">
                  <a16:creationId xmlns:a16="http://schemas.microsoft.com/office/drawing/2014/main" id="{98AD68EB-6444-4B28-8F06-C0B6111ACF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2" name="Freeform 39">
              <a:extLst>
                <a:ext uri="{FF2B5EF4-FFF2-40B4-BE49-F238E27FC236}">
                  <a16:creationId xmlns:a16="http://schemas.microsoft.com/office/drawing/2014/main" id="{438FA125-C459-48A2-913F-F5D04E160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3" name="Freeform 40">
              <a:extLst>
                <a:ext uri="{FF2B5EF4-FFF2-40B4-BE49-F238E27FC236}">
                  <a16:creationId xmlns:a16="http://schemas.microsoft.com/office/drawing/2014/main" id="{18E796D1-6480-436F-947D-550CCE516E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4" name="Freeform 41">
              <a:extLst>
                <a:ext uri="{FF2B5EF4-FFF2-40B4-BE49-F238E27FC236}">
                  <a16:creationId xmlns:a16="http://schemas.microsoft.com/office/drawing/2014/main" id="{4549B300-4F89-4E35-B5E7-53E3C6A54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5" name="Freeform 42">
              <a:extLst>
                <a:ext uri="{FF2B5EF4-FFF2-40B4-BE49-F238E27FC236}">
                  <a16:creationId xmlns:a16="http://schemas.microsoft.com/office/drawing/2014/main" id="{D8DA6C40-62DD-4FB3-8D06-5A599E3823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6" name="Freeform 43">
              <a:extLst>
                <a:ext uri="{FF2B5EF4-FFF2-40B4-BE49-F238E27FC236}">
                  <a16:creationId xmlns:a16="http://schemas.microsoft.com/office/drawing/2014/main" id="{28EE2B35-9D3D-4925-8DA9-9DF0E40BC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7" name="Freeform 44">
              <a:extLst>
                <a:ext uri="{FF2B5EF4-FFF2-40B4-BE49-F238E27FC236}">
                  <a16:creationId xmlns:a16="http://schemas.microsoft.com/office/drawing/2014/main" id="{9DB82611-4043-4758-81EC-2239619803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8" name="Rectangle 45">
              <a:extLst>
                <a:ext uri="{FF2B5EF4-FFF2-40B4-BE49-F238E27FC236}">
                  <a16:creationId xmlns:a16="http://schemas.microsoft.com/office/drawing/2014/main" id="{A8210AB3-0776-4F74-9227-5E448D1AFA4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119" name="Freeform 46">
              <a:extLst>
                <a:ext uri="{FF2B5EF4-FFF2-40B4-BE49-F238E27FC236}">
                  <a16:creationId xmlns:a16="http://schemas.microsoft.com/office/drawing/2014/main" id="{002C10AB-E300-481E-AFA5-410481B16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20" name="Freeform 47">
              <a:extLst>
                <a:ext uri="{FF2B5EF4-FFF2-40B4-BE49-F238E27FC236}">
                  <a16:creationId xmlns:a16="http://schemas.microsoft.com/office/drawing/2014/main" id="{11F47C5E-0453-4EF5-B969-A8263DC6AF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21" name="Freeform 48">
              <a:extLst>
                <a:ext uri="{FF2B5EF4-FFF2-40B4-BE49-F238E27FC236}">
                  <a16:creationId xmlns:a16="http://schemas.microsoft.com/office/drawing/2014/main" id="{D0CFDC87-55E8-40E1-BD98-4E1EA2C09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22" name="Freeform 49">
              <a:extLst>
                <a:ext uri="{FF2B5EF4-FFF2-40B4-BE49-F238E27FC236}">
                  <a16:creationId xmlns:a16="http://schemas.microsoft.com/office/drawing/2014/main" id="{C1151505-8A7F-41D8-AE03-AD172E38C0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23" name="Freeform 50">
              <a:extLst>
                <a:ext uri="{FF2B5EF4-FFF2-40B4-BE49-F238E27FC236}">
                  <a16:creationId xmlns:a16="http://schemas.microsoft.com/office/drawing/2014/main" id="{918DAD20-1F9F-41A7-B9D0-EE92F9B32D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24" name="Freeform 51">
              <a:extLst>
                <a:ext uri="{FF2B5EF4-FFF2-40B4-BE49-F238E27FC236}">
                  <a16:creationId xmlns:a16="http://schemas.microsoft.com/office/drawing/2014/main" id="{D303B51B-ADCC-43C9-AE4F-0168CFA63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25" name="Freeform 52">
              <a:extLst>
                <a:ext uri="{FF2B5EF4-FFF2-40B4-BE49-F238E27FC236}">
                  <a16:creationId xmlns:a16="http://schemas.microsoft.com/office/drawing/2014/main" id="{5621B409-0B0A-4827-81F9-684C335EE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26" name="Freeform 53">
              <a:extLst>
                <a:ext uri="{FF2B5EF4-FFF2-40B4-BE49-F238E27FC236}">
                  <a16:creationId xmlns:a16="http://schemas.microsoft.com/office/drawing/2014/main" id="{FCA6910E-A4EC-464B-B285-5F1E40AEFF9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27" name="Freeform 54">
              <a:extLst>
                <a:ext uri="{FF2B5EF4-FFF2-40B4-BE49-F238E27FC236}">
                  <a16:creationId xmlns:a16="http://schemas.microsoft.com/office/drawing/2014/main" id="{7D0C75DF-4953-4E72-B34A-2F8BD05235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28" name="Freeform 55">
              <a:extLst>
                <a:ext uri="{FF2B5EF4-FFF2-40B4-BE49-F238E27FC236}">
                  <a16:creationId xmlns:a16="http://schemas.microsoft.com/office/drawing/2014/main" id="{998A65EA-C434-41FF-B792-2BDC115019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29" name="Freeform 56">
              <a:extLst>
                <a:ext uri="{FF2B5EF4-FFF2-40B4-BE49-F238E27FC236}">
                  <a16:creationId xmlns:a16="http://schemas.microsoft.com/office/drawing/2014/main" id="{3A6D2AE4-7ABD-4946-BE69-5FD3C1A1D6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30" name="Freeform 57">
              <a:extLst>
                <a:ext uri="{FF2B5EF4-FFF2-40B4-BE49-F238E27FC236}">
                  <a16:creationId xmlns:a16="http://schemas.microsoft.com/office/drawing/2014/main" id="{833A81DC-8A3A-4141-A713-A2FE1C572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31" name="Freeform 58">
              <a:extLst>
                <a:ext uri="{FF2B5EF4-FFF2-40B4-BE49-F238E27FC236}">
                  <a16:creationId xmlns:a16="http://schemas.microsoft.com/office/drawing/2014/main" id="{47BB7FFD-57DB-41BD-8D42-9FB58174B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pic>
        <p:nvPicPr>
          <p:cNvPr id="133" name="Picture 2">
            <a:extLst>
              <a:ext uri="{FF2B5EF4-FFF2-40B4-BE49-F238E27FC236}">
                <a16:creationId xmlns:a16="http://schemas.microsoft.com/office/drawing/2014/main" id="{3631D3C9-4C1D-4B3A-A737-E6E7800424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0000"/>
            <a:extLst>
              <a:ext uri="{28A0092B-C50C-407E-A947-70E740481C1C}">
                <a14:useLocalDpi xmlns:a14="http://schemas.microsoft.com/office/drawing/2010/main" val="0"/>
              </a:ext>
            </a:extLst>
          </a:blip>
          <a:srcRect/>
          <a:stretch>
            <a:fillRect/>
          </a:stretch>
        </p:blipFill>
        <p:spPr bwMode="auto">
          <a:xfrm>
            <a:off x="-3" y="-3747"/>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823058-953D-A2FA-3B63-1F0F04DB1361}"/>
              </a:ext>
            </a:extLst>
          </p:cNvPr>
          <p:cNvSpPr>
            <a:spLocks noGrp="1"/>
          </p:cNvSpPr>
          <p:nvPr>
            <p:ph type="title"/>
          </p:nvPr>
        </p:nvSpPr>
        <p:spPr>
          <a:xfrm>
            <a:off x="8000118" y="873596"/>
            <a:ext cx="3213314" cy="2551657"/>
          </a:xfrm>
        </p:spPr>
        <p:txBody>
          <a:bodyPr vert="horz" lIns="91440" tIns="45720" rIns="91440" bIns="45720" rtlCol="0" anchor="b">
            <a:noAutofit/>
          </a:bodyPr>
          <a:lstStyle/>
          <a:p>
            <a:r>
              <a:rPr lang="en-US" sz="4400">
                <a:solidFill>
                  <a:srgbClr val="FFFFFF"/>
                </a:solidFill>
              </a:rPr>
              <a:t>Software BLOCK Diagram/</a:t>
            </a:r>
            <a:br>
              <a:rPr lang="en-US" sz="4400">
                <a:solidFill>
                  <a:srgbClr val="FFFFFF"/>
                </a:solidFill>
              </a:rPr>
            </a:br>
            <a:r>
              <a:rPr lang="en-US" sz="4400">
                <a:solidFill>
                  <a:srgbClr val="FFFFFF"/>
                </a:solidFill>
              </a:rPr>
              <a:t>Flowchart</a:t>
            </a:r>
          </a:p>
        </p:txBody>
      </p:sp>
      <p:sp useBgFill="1">
        <p:nvSpPr>
          <p:cNvPr id="135" name="Round Diagonal Corner Rectangle 6">
            <a:extLst>
              <a:ext uri="{FF2B5EF4-FFF2-40B4-BE49-F238E27FC236}">
                <a16:creationId xmlns:a16="http://schemas.microsoft.com/office/drawing/2014/main" id="{5B986EF0-8540-483D-9DDE-1F168FAAC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A9E8D6-2AA2-B976-DAC0-B02F465914BD}"/>
              </a:ext>
            </a:extLst>
          </p:cNvPr>
          <p:cNvPicPr>
            <a:picLocks noChangeAspect="1"/>
          </p:cNvPicPr>
          <p:nvPr/>
        </p:nvPicPr>
        <p:blipFill>
          <a:blip r:embed="rId6"/>
          <a:stretch>
            <a:fillRect/>
          </a:stretch>
        </p:blipFill>
        <p:spPr>
          <a:xfrm>
            <a:off x="10072358" y="4828032"/>
            <a:ext cx="1953280" cy="1892808"/>
          </a:xfrm>
          <a:prstGeom prst="roundRect">
            <a:avLst/>
          </a:prstGeom>
        </p:spPr>
      </p:pic>
      <p:pic>
        <p:nvPicPr>
          <p:cNvPr id="237" name="Audio 236">
            <a:hlinkClick r:id="" action="ppaction://media"/>
            <a:extLst>
              <a:ext uri="{FF2B5EF4-FFF2-40B4-BE49-F238E27FC236}">
                <a16:creationId xmlns:a16="http://schemas.microsoft.com/office/drawing/2014/main" id="{6990EB04-9F12-CFEE-880E-D78241EBFBF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41271" t="-41271" r="-41271" b="-41271"/>
          <a:stretch>
            <a:fillRect/>
          </a:stretch>
        </p:blipFill>
        <p:spPr>
          <a:xfrm>
            <a:off x="9202661" y="5968310"/>
            <a:ext cx="1112774" cy="1112774"/>
          </a:xfrm>
          <a:prstGeom prst="ellipse">
            <a:avLst/>
          </a:prstGeom>
        </p:spPr>
      </p:pic>
      <p:sp>
        <p:nvSpPr>
          <p:cNvPr id="232" name="TextBox 231">
            <a:extLst>
              <a:ext uri="{FF2B5EF4-FFF2-40B4-BE49-F238E27FC236}">
                <a16:creationId xmlns:a16="http://schemas.microsoft.com/office/drawing/2014/main" id="{0A06879C-DE0B-3B63-FEFC-6265B5536E38}"/>
              </a:ext>
            </a:extLst>
          </p:cNvPr>
          <p:cNvSpPr txBox="1"/>
          <p:nvPr/>
        </p:nvSpPr>
        <p:spPr>
          <a:xfrm>
            <a:off x="10459239" y="4467788"/>
            <a:ext cx="1537026" cy="369332"/>
          </a:xfrm>
          <a:prstGeom prst="rect">
            <a:avLst/>
          </a:prstGeom>
          <a:noFill/>
        </p:spPr>
        <p:txBody>
          <a:bodyPr wrap="square" rtlCol="0">
            <a:spAutoFit/>
          </a:bodyPr>
          <a:lstStyle/>
          <a:p>
            <a:r>
              <a:rPr lang="en-US">
                <a:solidFill>
                  <a:schemeClr val="bg1"/>
                </a:solidFill>
              </a:rPr>
              <a:t>Nick (</a:t>
            </a:r>
            <a:r>
              <a:rPr lang="en-US" err="1">
                <a:solidFill>
                  <a:schemeClr val="bg1"/>
                </a:solidFill>
              </a:rPr>
              <a:t>CpE</a:t>
            </a:r>
            <a:r>
              <a:rPr lang="en-US">
                <a:solidFill>
                  <a:schemeClr val="bg1"/>
                </a:solidFill>
              </a:rPr>
              <a:t>)</a:t>
            </a:r>
          </a:p>
        </p:txBody>
      </p:sp>
      <p:pic>
        <p:nvPicPr>
          <p:cNvPr id="234" name="Picture 233" descr="A screenshot of a computer screen&#10;&#10;AI-generated content may be incorrect.">
            <a:extLst>
              <a:ext uri="{FF2B5EF4-FFF2-40B4-BE49-F238E27FC236}">
                <a16:creationId xmlns:a16="http://schemas.microsoft.com/office/drawing/2014/main" id="{1AD41DB1-F2C0-F83D-25B3-A71AB3A4EC2C}"/>
              </a:ext>
            </a:extLst>
          </p:cNvPr>
          <p:cNvPicPr>
            <a:picLocks noChangeAspect="1"/>
          </p:cNvPicPr>
          <p:nvPr/>
        </p:nvPicPr>
        <p:blipFill>
          <a:blip r:embed="rId8"/>
          <a:stretch>
            <a:fillRect/>
          </a:stretch>
        </p:blipFill>
        <p:spPr>
          <a:xfrm>
            <a:off x="1948427" y="1072189"/>
            <a:ext cx="4791217" cy="4706128"/>
          </a:xfrm>
          <a:prstGeom prst="rect">
            <a:avLst/>
          </a:prstGeom>
        </p:spPr>
      </p:pic>
    </p:spTree>
    <p:extLst>
      <p:ext uri="{BB962C8B-B14F-4D97-AF65-F5344CB8AC3E}">
        <p14:creationId xmlns:p14="http://schemas.microsoft.com/office/powerpoint/2010/main" val="25060203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5201"/>
    </mc:Choice>
    <mc:Fallback xmlns="">
      <p:transition spd="slow" advTm="85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0F1A92-BD0B-4FEF-0C14-1E06A29F0216}"/>
            </a:ext>
          </a:extLst>
        </p:cNvPr>
        <p:cNvGrpSpPr/>
        <p:nvPr/>
      </p:nvGrpSpPr>
      <p:grpSpPr>
        <a:xfrm>
          <a:off x="0" y="0"/>
          <a:ext cx="0" cy="0"/>
          <a:chOff x="0" y="0"/>
          <a:chExt cx="0" cy="0"/>
        </a:xfrm>
      </p:grpSpPr>
      <p:pic>
        <p:nvPicPr>
          <p:cNvPr id="17" name="Picture 2">
            <a:extLst>
              <a:ext uri="{FF2B5EF4-FFF2-40B4-BE49-F238E27FC236}">
                <a16:creationId xmlns:a16="http://schemas.microsoft.com/office/drawing/2014/main" id="{F7C78670-95FA-EF68-3189-F05C20F7A00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4="http://schemas.microsoft.com/office/drawing/2010/main" xmlns:p14="http://schemas.microsoft.com/office/powerpoint/2010/main" xmlns:a16="http://schemas.microsoft.com/office/drawing/2014/main">
                <a:solidFill>
                  <a:srgbClr val="FFFFFF"/>
                </a:solidFill>
              </a14:hiddenFill>
            </a:ext>
          </a:extLst>
        </p:spPr>
      </p:pic>
      <p:grpSp>
        <p:nvGrpSpPr>
          <p:cNvPr id="19" name="Group 18">
            <a:extLst>
              <a:ext uri="{FF2B5EF4-FFF2-40B4-BE49-F238E27FC236}">
                <a16:creationId xmlns:a16="http://schemas.microsoft.com/office/drawing/2014/main" id="{709EF1A7-8AE9-B185-A8B3-9255A348B6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0" name="Rectangle 5">
              <a:extLst>
                <a:ext uri="{FF2B5EF4-FFF2-40B4-BE49-F238E27FC236}">
                  <a16:creationId xmlns:a16="http://schemas.microsoft.com/office/drawing/2014/main" id="{E7510E2F-E96A-A061-ECEA-EB8C552F10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txBody>
            <a:bodyPr/>
            <a:lstStyle/>
            <a:p>
              <a:endParaRPr lang="en-US"/>
            </a:p>
          </p:txBody>
        </p:sp>
        <p:sp>
          <p:nvSpPr>
            <p:cNvPr id="21" name="Freeform 6">
              <a:extLst>
                <a:ext uri="{FF2B5EF4-FFF2-40B4-BE49-F238E27FC236}">
                  <a16:creationId xmlns:a16="http://schemas.microsoft.com/office/drawing/2014/main" id="{44542FFE-B389-BE57-DC1A-61B512CB50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22" name="Freeform 7">
              <a:extLst>
                <a:ext uri="{FF2B5EF4-FFF2-40B4-BE49-F238E27FC236}">
                  <a16:creationId xmlns:a16="http://schemas.microsoft.com/office/drawing/2014/main" id="{53B937FA-915B-107B-FD46-D5B98EAF5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23" name="Rectangle 8">
              <a:extLst>
                <a:ext uri="{FF2B5EF4-FFF2-40B4-BE49-F238E27FC236}">
                  <a16:creationId xmlns:a16="http://schemas.microsoft.com/office/drawing/2014/main" id="{18AD1C57-DB39-1700-A7A8-901A32710F6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txBody>
            <a:bodyPr/>
            <a:lstStyle/>
            <a:p>
              <a:endParaRPr lang="en-US"/>
            </a:p>
          </p:txBody>
        </p:sp>
        <p:sp>
          <p:nvSpPr>
            <p:cNvPr id="24" name="Freeform 9">
              <a:extLst>
                <a:ext uri="{FF2B5EF4-FFF2-40B4-BE49-F238E27FC236}">
                  <a16:creationId xmlns:a16="http://schemas.microsoft.com/office/drawing/2014/main" id="{A52DE85D-49FD-4661-72A0-7459BDA6FA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25" name="Freeform 10">
              <a:extLst>
                <a:ext uri="{FF2B5EF4-FFF2-40B4-BE49-F238E27FC236}">
                  <a16:creationId xmlns:a16="http://schemas.microsoft.com/office/drawing/2014/main" id="{7F9BF6A5-5B74-BC53-6E7E-6568094C8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26" name="Freeform 11">
              <a:extLst>
                <a:ext uri="{FF2B5EF4-FFF2-40B4-BE49-F238E27FC236}">
                  <a16:creationId xmlns:a16="http://schemas.microsoft.com/office/drawing/2014/main" id="{60AC6212-016C-9630-2011-C8D1D989B9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27" name="Freeform 12">
              <a:extLst>
                <a:ext uri="{FF2B5EF4-FFF2-40B4-BE49-F238E27FC236}">
                  <a16:creationId xmlns:a16="http://schemas.microsoft.com/office/drawing/2014/main" id="{B500E5A6-0610-7A3F-D05E-78936B2C5D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28" name="Freeform 13">
              <a:extLst>
                <a:ext uri="{FF2B5EF4-FFF2-40B4-BE49-F238E27FC236}">
                  <a16:creationId xmlns:a16="http://schemas.microsoft.com/office/drawing/2014/main" id="{7367871A-09A8-AA6C-E1A0-09B2D3B318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29" name="Freeform 14">
              <a:extLst>
                <a:ext uri="{FF2B5EF4-FFF2-40B4-BE49-F238E27FC236}">
                  <a16:creationId xmlns:a16="http://schemas.microsoft.com/office/drawing/2014/main" id="{21685857-E3F7-6A2B-53D8-0A78F14EA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30" name="Freeform 15">
              <a:extLst>
                <a:ext uri="{FF2B5EF4-FFF2-40B4-BE49-F238E27FC236}">
                  <a16:creationId xmlns:a16="http://schemas.microsoft.com/office/drawing/2014/main" id="{6D875799-5EF2-6B07-97F8-C951C72FD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31" name="Freeform 16">
              <a:extLst>
                <a:ext uri="{FF2B5EF4-FFF2-40B4-BE49-F238E27FC236}">
                  <a16:creationId xmlns:a16="http://schemas.microsoft.com/office/drawing/2014/main" id="{07810FE7-E167-8BFC-6196-8CCFF13236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32" name="Freeform 17">
              <a:extLst>
                <a:ext uri="{FF2B5EF4-FFF2-40B4-BE49-F238E27FC236}">
                  <a16:creationId xmlns:a16="http://schemas.microsoft.com/office/drawing/2014/main" id="{A28FED00-8A78-5BEE-41C9-0467AE1C24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33" name="Freeform 18">
              <a:extLst>
                <a:ext uri="{FF2B5EF4-FFF2-40B4-BE49-F238E27FC236}">
                  <a16:creationId xmlns:a16="http://schemas.microsoft.com/office/drawing/2014/main" id="{704090A2-2411-0557-60AE-C62B02A550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34" name="Freeform 19">
              <a:extLst>
                <a:ext uri="{FF2B5EF4-FFF2-40B4-BE49-F238E27FC236}">
                  <a16:creationId xmlns:a16="http://schemas.microsoft.com/office/drawing/2014/main" id="{FA98D16F-BB8B-4DA3-F459-218FED33E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35" name="Freeform 20">
              <a:extLst>
                <a:ext uri="{FF2B5EF4-FFF2-40B4-BE49-F238E27FC236}">
                  <a16:creationId xmlns:a16="http://schemas.microsoft.com/office/drawing/2014/main" id="{FD73C2B7-8F08-6B2C-7A82-B8239A94D0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36" name="Freeform 21">
              <a:extLst>
                <a:ext uri="{FF2B5EF4-FFF2-40B4-BE49-F238E27FC236}">
                  <a16:creationId xmlns:a16="http://schemas.microsoft.com/office/drawing/2014/main" id="{02045118-9526-2F16-DBA4-D3CF238429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37" name="Freeform 22">
              <a:extLst>
                <a:ext uri="{FF2B5EF4-FFF2-40B4-BE49-F238E27FC236}">
                  <a16:creationId xmlns:a16="http://schemas.microsoft.com/office/drawing/2014/main" id="{92AB8657-9083-1EA6-9498-D3CB524E4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38" name="Freeform 23">
              <a:extLst>
                <a:ext uri="{FF2B5EF4-FFF2-40B4-BE49-F238E27FC236}">
                  <a16:creationId xmlns:a16="http://schemas.microsoft.com/office/drawing/2014/main" id="{B68FC298-5FD3-EA21-2D36-15CA9943D2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39" name="Freeform 24">
              <a:extLst>
                <a:ext uri="{FF2B5EF4-FFF2-40B4-BE49-F238E27FC236}">
                  <a16:creationId xmlns:a16="http://schemas.microsoft.com/office/drawing/2014/main" id="{934B110C-99C3-DBD7-6DEB-BB2B9495CA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40" name="Freeform 25">
              <a:extLst>
                <a:ext uri="{FF2B5EF4-FFF2-40B4-BE49-F238E27FC236}">
                  <a16:creationId xmlns:a16="http://schemas.microsoft.com/office/drawing/2014/main" id="{9CDA7AE4-5F8F-5AF9-A9DC-516AA56ED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41" name="Freeform 26">
              <a:extLst>
                <a:ext uri="{FF2B5EF4-FFF2-40B4-BE49-F238E27FC236}">
                  <a16:creationId xmlns:a16="http://schemas.microsoft.com/office/drawing/2014/main" id="{349CD63C-3886-E5AB-4C42-BDD62222A1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42" name="Freeform 27">
              <a:extLst>
                <a:ext uri="{FF2B5EF4-FFF2-40B4-BE49-F238E27FC236}">
                  <a16:creationId xmlns:a16="http://schemas.microsoft.com/office/drawing/2014/main" id="{23C9065B-3960-F6A4-99B5-F9057AE80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43" name="Freeform 28">
              <a:extLst>
                <a:ext uri="{FF2B5EF4-FFF2-40B4-BE49-F238E27FC236}">
                  <a16:creationId xmlns:a16="http://schemas.microsoft.com/office/drawing/2014/main" id="{77211FAE-8399-FB91-3A76-CCDE48554E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44" name="Freeform 29">
              <a:extLst>
                <a:ext uri="{FF2B5EF4-FFF2-40B4-BE49-F238E27FC236}">
                  <a16:creationId xmlns:a16="http://schemas.microsoft.com/office/drawing/2014/main" id="{A868431B-5C9C-2B42-F664-F0603760C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45" name="Freeform 30">
              <a:extLst>
                <a:ext uri="{FF2B5EF4-FFF2-40B4-BE49-F238E27FC236}">
                  <a16:creationId xmlns:a16="http://schemas.microsoft.com/office/drawing/2014/main" id="{57D3915B-5303-155D-C815-9721D45D6C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46" name="Freeform 31">
              <a:extLst>
                <a:ext uri="{FF2B5EF4-FFF2-40B4-BE49-F238E27FC236}">
                  <a16:creationId xmlns:a16="http://schemas.microsoft.com/office/drawing/2014/main" id="{43CE5B67-5013-C4DA-960F-6031D46F3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47" name="Freeform 32">
              <a:extLst>
                <a:ext uri="{FF2B5EF4-FFF2-40B4-BE49-F238E27FC236}">
                  <a16:creationId xmlns:a16="http://schemas.microsoft.com/office/drawing/2014/main" id="{99B90B33-2667-C09A-2E1E-1B8D881A37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48" name="Rectangle 33">
              <a:extLst>
                <a:ext uri="{FF2B5EF4-FFF2-40B4-BE49-F238E27FC236}">
                  <a16:creationId xmlns:a16="http://schemas.microsoft.com/office/drawing/2014/main" id="{B80BC605-D11E-9105-CDFC-7F2116B2810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txBody>
            <a:bodyPr/>
            <a:lstStyle/>
            <a:p>
              <a:endParaRPr lang="en-US"/>
            </a:p>
          </p:txBody>
        </p:sp>
        <p:sp>
          <p:nvSpPr>
            <p:cNvPr id="49" name="Freeform 34">
              <a:extLst>
                <a:ext uri="{FF2B5EF4-FFF2-40B4-BE49-F238E27FC236}">
                  <a16:creationId xmlns:a16="http://schemas.microsoft.com/office/drawing/2014/main" id="{C5710899-4162-C3A1-13F6-2BF92EE391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50" name="Freeform 35">
              <a:extLst>
                <a:ext uri="{FF2B5EF4-FFF2-40B4-BE49-F238E27FC236}">
                  <a16:creationId xmlns:a16="http://schemas.microsoft.com/office/drawing/2014/main" id="{ED689988-AAFB-0202-19E8-2264F5466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51" name="Freeform 36">
              <a:extLst>
                <a:ext uri="{FF2B5EF4-FFF2-40B4-BE49-F238E27FC236}">
                  <a16:creationId xmlns:a16="http://schemas.microsoft.com/office/drawing/2014/main" id="{401B3184-9414-451F-26EB-28FE57CF8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52" name="Freeform 37">
              <a:extLst>
                <a:ext uri="{FF2B5EF4-FFF2-40B4-BE49-F238E27FC236}">
                  <a16:creationId xmlns:a16="http://schemas.microsoft.com/office/drawing/2014/main" id="{0679D014-81DB-DFF1-1737-EA6146F844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53" name="Freeform 38">
              <a:extLst>
                <a:ext uri="{FF2B5EF4-FFF2-40B4-BE49-F238E27FC236}">
                  <a16:creationId xmlns:a16="http://schemas.microsoft.com/office/drawing/2014/main" id="{AF503652-8672-80C4-A17C-0E69E8D82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54" name="Freeform 39">
              <a:extLst>
                <a:ext uri="{FF2B5EF4-FFF2-40B4-BE49-F238E27FC236}">
                  <a16:creationId xmlns:a16="http://schemas.microsoft.com/office/drawing/2014/main" id="{1B566E6C-8B4E-A6D0-922F-FD97F502E3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55" name="Freeform 40">
              <a:extLst>
                <a:ext uri="{FF2B5EF4-FFF2-40B4-BE49-F238E27FC236}">
                  <a16:creationId xmlns:a16="http://schemas.microsoft.com/office/drawing/2014/main" id="{4550A6A2-99DF-85D7-1D9E-F49588B67B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56" name="Freeform 41">
              <a:extLst>
                <a:ext uri="{FF2B5EF4-FFF2-40B4-BE49-F238E27FC236}">
                  <a16:creationId xmlns:a16="http://schemas.microsoft.com/office/drawing/2014/main" id="{81910BAB-540C-60D9-9B2B-E452165FF4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57" name="Freeform 42">
              <a:extLst>
                <a:ext uri="{FF2B5EF4-FFF2-40B4-BE49-F238E27FC236}">
                  <a16:creationId xmlns:a16="http://schemas.microsoft.com/office/drawing/2014/main" id="{BDBF4EEA-743C-C1E5-8C81-6370CB8CC3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58" name="Freeform 43">
              <a:extLst>
                <a:ext uri="{FF2B5EF4-FFF2-40B4-BE49-F238E27FC236}">
                  <a16:creationId xmlns:a16="http://schemas.microsoft.com/office/drawing/2014/main" id="{36275679-7B72-36F4-4DF7-C80EF47A7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59" name="Freeform 44">
              <a:extLst>
                <a:ext uri="{FF2B5EF4-FFF2-40B4-BE49-F238E27FC236}">
                  <a16:creationId xmlns:a16="http://schemas.microsoft.com/office/drawing/2014/main" id="{06EF4EAF-4755-8AA6-C84A-1BEAD19822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60" name="Rectangle 45">
              <a:extLst>
                <a:ext uri="{FF2B5EF4-FFF2-40B4-BE49-F238E27FC236}">
                  <a16:creationId xmlns:a16="http://schemas.microsoft.com/office/drawing/2014/main" id="{8A5468AB-8278-3021-338D-D66084C0446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txBody>
            <a:bodyPr/>
            <a:lstStyle/>
            <a:p>
              <a:endParaRPr lang="en-US"/>
            </a:p>
          </p:txBody>
        </p:sp>
        <p:sp>
          <p:nvSpPr>
            <p:cNvPr id="61" name="Freeform 46">
              <a:extLst>
                <a:ext uri="{FF2B5EF4-FFF2-40B4-BE49-F238E27FC236}">
                  <a16:creationId xmlns:a16="http://schemas.microsoft.com/office/drawing/2014/main" id="{E5BAB3E7-D7DA-543F-A196-FC3F46916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62" name="Freeform 47">
              <a:extLst>
                <a:ext uri="{FF2B5EF4-FFF2-40B4-BE49-F238E27FC236}">
                  <a16:creationId xmlns:a16="http://schemas.microsoft.com/office/drawing/2014/main" id="{8EDBCD1D-6ED4-5A88-062B-D48B2D40A4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63" name="Freeform 48">
              <a:extLst>
                <a:ext uri="{FF2B5EF4-FFF2-40B4-BE49-F238E27FC236}">
                  <a16:creationId xmlns:a16="http://schemas.microsoft.com/office/drawing/2014/main" id="{736F82B6-F042-D095-F4E5-0B77FB693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64" name="Freeform 49">
              <a:extLst>
                <a:ext uri="{FF2B5EF4-FFF2-40B4-BE49-F238E27FC236}">
                  <a16:creationId xmlns:a16="http://schemas.microsoft.com/office/drawing/2014/main" id="{7F3EF695-E4AB-5D8B-331D-52D5EDE9D6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65" name="Freeform 50">
              <a:extLst>
                <a:ext uri="{FF2B5EF4-FFF2-40B4-BE49-F238E27FC236}">
                  <a16:creationId xmlns:a16="http://schemas.microsoft.com/office/drawing/2014/main" id="{814965C4-74B4-09BA-A8E2-4A6A0EED86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66" name="Freeform 51">
              <a:extLst>
                <a:ext uri="{FF2B5EF4-FFF2-40B4-BE49-F238E27FC236}">
                  <a16:creationId xmlns:a16="http://schemas.microsoft.com/office/drawing/2014/main" id="{2B452D30-1AFC-CAA9-D324-F8EA18E22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67" name="Freeform 52">
              <a:extLst>
                <a:ext uri="{FF2B5EF4-FFF2-40B4-BE49-F238E27FC236}">
                  <a16:creationId xmlns:a16="http://schemas.microsoft.com/office/drawing/2014/main" id="{F709A945-424F-0646-B050-EA359FB278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68" name="Freeform 53">
              <a:extLst>
                <a:ext uri="{FF2B5EF4-FFF2-40B4-BE49-F238E27FC236}">
                  <a16:creationId xmlns:a16="http://schemas.microsoft.com/office/drawing/2014/main" id="{8971EC3D-54C9-08C3-4FDB-E4C97F1AA9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69" name="Freeform 54">
              <a:extLst>
                <a:ext uri="{FF2B5EF4-FFF2-40B4-BE49-F238E27FC236}">
                  <a16:creationId xmlns:a16="http://schemas.microsoft.com/office/drawing/2014/main" id="{78E249EE-8A2B-C986-DA16-BCF42F63AF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70" name="Freeform 55">
              <a:extLst>
                <a:ext uri="{FF2B5EF4-FFF2-40B4-BE49-F238E27FC236}">
                  <a16:creationId xmlns:a16="http://schemas.microsoft.com/office/drawing/2014/main" id="{997A43BF-2401-5127-E83A-6931AFCAE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71" name="Freeform 56">
              <a:extLst>
                <a:ext uri="{FF2B5EF4-FFF2-40B4-BE49-F238E27FC236}">
                  <a16:creationId xmlns:a16="http://schemas.microsoft.com/office/drawing/2014/main" id="{816EC7BC-0E81-6EEA-2E3B-CF9E42AEC9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72" name="Freeform 57">
              <a:extLst>
                <a:ext uri="{FF2B5EF4-FFF2-40B4-BE49-F238E27FC236}">
                  <a16:creationId xmlns:a16="http://schemas.microsoft.com/office/drawing/2014/main" id="{CCB3149A-B4AD-E7EC-39F4-3DDF835BEE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73" name="Freeform 58">
              <a:extLst>
                <a:ext uri="{FF2B5EF4-FFF2-40B4-BE49-F238E27FC236}">
                  <a16:creationId xmlns:a16="http://schemas.microsoft.com/office/drawing/2014/main" id="{6DC35830-EB55-2D11-83FC-A69FEAE27C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grpSp>
      <p:sp>
        <p:nvSpPr>
          <p:cNvPr id="75" name="Rectangle 74">
            <a:extLst>
              <a:ext uri="{FF2B5EF4-FFF2-40B4-BE49-F238E27FC236}">
                <a16:creationId xmlns:a16="http://schemas.microsoft.com/office/drawing/2014/main" id="{1983CFD5-5760-AFE3-ADA9-9C8B080FF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2003"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AC1DC03C-5BC4-4B6B-5D34-408424FFDF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bg2"/>
              </a:gs>
              <a:gs pos="100000">
                <a:schemeClr val="tx2">
                  <a:lumMod val="60000"/>
                  <a:lumOff val="40000"/>
                </a:schemeClr>
              </a:gs>
            </a:gsLst>
            <a:lin ang="5400000" scaled="0"/>
            <a:tileRect/>
          </a:gradFill>
        </p:grpSpPr>
        <p:sp>
          <p:nvSpPr>
            <p:cNvPr id="78" name="Rectangle 5">
              <a:extLst>
                <a:ext uri="{FF2B5EF4-FFF2-40B4-BE49-F238E27FC236}">
                  <a16:creationId xmlns:a16="http://schemas.microsoft.com/office/drawing/2014/main" id="{C503DE39-046E-D992-F804-71CEA1F49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txBody>
            <a:bodyPr/>
            <a:lstStyle/>
            <a:p>
              <a:endParaRPr lang="en-US"/>
            </a:p>
          </p:txBody>
        </p:sp>
        <p:sp>
          <p:nvSpPr>
            <p:cNvPr id="79" name="Freeform 6">
              <a:extLst>
                <a:ext uri="{FF2B5EF4-FFF2-40B4-BE49-F238E27FC236}">
                  <a16:creationId xmlns:a16="http://schemas.microsoft.com/office/drawing/2014/main" id="{DE86F79A-9D86-52A4-0D9B-E5F43456F2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80" name="Freeform 7">
              <a:extLst>
                <a:ext uri="{FF2B5EF4-FFF2-40B4-BE49-F238E27FC236}">
                  <a16:creationId xmlns:a16="http://schemas.microsoft.com/office/drawing/2014/main" id="{B0DAD71A-770F-C58F-AF7A-F52AF08B42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81" name="Rectangle 8">
              <a:extLst>
                <a:ext uri="{FF2B5EF4-FFF2-40B4-BE49-F238E27FC236}">
                  <a16:creationId xmlns:a16="http://schemas.microsoft.com/office/drawing/2014/main" id="{DF348E68-FE73-5D7A-8B2D-D8FAE5981D7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txBody>
            <a:bodyPr/>
            <a:lstStyle/>
            <a:p>
              <a:endParaRPr lang="en-US"/>
            </a:p>
          </p:txBody>
        </p:sp>
        <p:sp>
          <p:nvSpPr>
            <p:cNvPr id="82" name="Freeform 9">
              <a:extLst>
                <a:ext uri="{FF2B5EF4-FFF2-40B4-BE49-F238E27FC236}">
                  <a16:creationId xmlns:a16="http://schemas.microsoft.com/office/drawing/2014/main" id="{7BE8F398-9399-5FFC-9C00-9365E32A89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83" name="Freeform 10">
              <a:extLst>
                <a:ext uri="{FF2B5EF4-FFF2-40B4-BE49-F238E27FC236}">
                  <a16:creationId xmlns:a16="http://schemas.microsoft.com/office/drawing/2014/main" id="{47E6FDA5-91E5-AC67-7F63-514C83A971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84" name="Freeform 11">
              <a:extLst>
                <a:ext uri="{FF2B5EF4-FFF2-40B4-BE49-F238E27FC236}">
                  <a16:creationId xmlns:a16="http://schemas.microsoft.com/office/drawing/2014/main" id="{29614664-1121-8673-08B3-A045FE716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85" name="Freeform 12">
              <a:extLst>
                <a:ext uri="{FF2B5EF4-FFF2-40B4-BE49-F238E27FC236}">
                  <a16:creationId xmlns:a16="http://schemas.microsoft.com/office/drawing/2014/main" id="{39A3FC9C-C720-F3C8-F840-1C05336F61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86" name="Freeform 13">
              <a:extLst>
                <a:ext uri="{FF2B5EF4-FFF2-40B4-BE49-F238E27FC236}">
                  <a16:creationId xmlns:a16="http://schemas.microsoft.com/office/drawing/2014/main" id="{04F8F471-6067-FAFD-86F5-FB83F963B6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87" name="Freeform 14">
              <a:extLst>
                <a:ext uri="{FF2B5EF4-FFF2-40B4-BE49-F238E27FC236}">
                  <a16:creationId xmlns:a16="http://schemas.microsoft.com/office/drawing/2014/main" id="{A181094A-A1AC-14A3-89BA-0E14142DBF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88" name="Freeform 15">
              <a:extLst>
                <a:ext uri="{FF2B5EF4-FFF2-40B4-BE49-F238E27FC236}">
                  <a16:creationId xmlns:a16="http://schemas.microsoft.com/office/drawing/2014/main" id="{AA72208F-3B30-1294-3196-82F32551CF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89" name="Freeform 16">
              <a:extLst>
                <a:ext uri="{FF2B5EF4-FFF2-40B4-BE49-F238E27FC236}">
                  <a16:creationId xmlns:a16="http://schemas.microsoft.com/office/drawing/2014/main" id="{88677324-4B30-6437-B7AF-245354A8E7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90" name="Freeform 17">
              <a:extLst>
                <a:ext uri="{FF2B5EF4-FFF2-40B4-BE49-F238E27FC236}">
                  <a16:creationId xmlns:a16="http://schemas.microsoft.com/office/drawing/2014/main" id="{8C856C09-5F78-4B01-F101-1BFE40767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91" name="Freeform 18">
              <a:extLst>
                <a:ext uri="{FF2B5EF4-FFF2-40B4-BE49-F238E27FC236}">
                  <a16:creationId xmlns:a16="http://schemas.microsoft.com/office/drawing/2014/main" id="{65BF778C-501D-7D6D-1EAD-C19E41292A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92" name="Freeform 19">
              <a:extLst>
                <a:ext uri="{FF2B5EF4-FFF2-40B4-BE49-F238E27FC236}">
                  <a16:creationId xmlns:a16="http://schemas.microsoft.com/office/drawing/2014/main" id="{96903E0A-A136-D6FF-B414-E49102C06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93" name="Freeform 20">
              <a:extLst>
                <a:ext uri="{FF2B5EF4-FFF2-40B4-BE49-F238E27FC236}">
                  <a16:creationId xmlns:a16="http://schemas.microsoft.com/office/drawing/2014/main" id="{4BB4AC4F-CD80-5BE1-7280-20C33FC30D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94" name="Freeform 21">
              <a:extLst>
                <a:ext uri="{FF2B5EF4-FFF2-40B4-BE49-F238E27FC236}">
                  <a16:creationId xmlns:a16="http://schemas.microsoft.com/office/drawing/2014/main" id="{EB0CD921-BFA0-0C49-5A2A-41228E09CF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95" name="Freeform 22">
              <a:extLst>
                <a:ext uri="{FF2B5EF4-FFF2-40B4-BE49-F238E27FC236}">
                  <a16:creationId xmlns:a16="http://schemas.microsoft.com/office/drawing/2014/main" id="{0291214A-BFAE-BFEA-1A3C-590A8B631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96" name="Freeform 23">
              <a:extLst>
                <a:ext uri="{FF2B5EF4-FFF2-40B4-BE49-F238E27FC236}">
                  <a16:creationId xmlns:a16="http://schemas.microsoft.com/office/drawing/2014/main" id="{EF6EB092-508A-B374-D05A-52C256931EA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97" name="Freeform 24">
              <a:extLst>
                <a:ext uri="{FF2B5EF4-FFF2-40B4-BE49-F238E27FC236}">
                  <a16:creationId xmlns:a16="http://schemas.microsoft.com/office/drawing/2014/main" id="{0952B114-0098-06AF-8F72-9DC3073182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98" name="Freeform 25">
              <a:extLst>
                <a:ext uri="{FF2B5EF4-FFF2-40B4-BE49-F238E27FC236}">
                  <a16:creationId xmlns:a16="http://schemas.microsoft.com/office/drawing/2014/main" id="{1DAB84BE-98D1-4688-F73C-302DDF269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99" name="Freeform 26">
              <a:extLst>
                <a:ext uri="{FF2B5EF4-FFF2-40B4-BE49-F238E27FC236}">
                  <a16:creationId xmlns:a16="http://schemas.microsoft.com/office/drawing/2014/main" id="{B773DE94-9592-F166-E7DD-9E952E34F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00" name="Freeform 27">
              <a:extLst>
                <a:ext uri="{FF2B5EF4-FFF2-40B4-BE49-F238E27FC236}">
                  <a16:creationId xmlns:a16="http://schemas.microsoft.com/office/drawing/2014/main" id="{73B2103D-52CC-C942-87EA-965E1F57A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01" name="Freeform 28">
              <a:extLst>
                <a:ext uri="{FF2B5EF4-FFF2-40B4-BE49-F238E27FC236}">
                  <a16:creationId xmlns:a16="http://schemas.microsoft.com/office/drawing/2014/main" id="{CD6705FA-9EA4-E655-A53E-F74763B936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02" name="Freeform 29">
              <a:extLst>
                <a:ext uri="{FF2B5EF4-FFF2-40B4-BE49-F238E27FC236}">
                  <a16:creationId xmlns:a16="http://schemas.microsoft.com/office/drawing/2014/main" id="{3D377167-63DC-A199-F689-05FE591CD6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03" name="Freeform 30">
              <a:extLst>
                <a:ext uri="{FF2B5EF4-FFF2-40B4-BE49-F238E27FC236}">
                  <a16:creationId xmlns:a16="http://schemas.microsoft.com/office/drawing/2014/main" id="{83A9114C-07FB-0787-BBF9-02D614AD3C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04" name="Freeform 31">
              <a:extLst>
                <a:ext uri="{FF2B5EF4-FFF2-40B4-BE49-F238E27FC236}">
                  <a16:creationId xmlns:a16="http://schemas.microsoft.com/office/drawing/2014/main" id="{1DF8EFD6-5E33-9A4E-0F69-10789FC16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05" name="Freeform 32">
              <a:extLst>
                <a:ext uri="{FF2B5EF4-FFF2-40B4-BE49-F238E27FC236}">
                  <a16:creationId xmlns:a16="http://schemas.microsoft.com/office/drawing/2014/main" id="{1DDC889C-4E20-1F9F-E3D9-65D9EFA5F4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4" name="Rectangle 33">
              <a:extLst>
                <a:ext uri="{FF2B5EF4-FFF2-40B4-BE49-F238E27FC236}">
                  <a16:creationId xmlns:a16="http://schemas.microsoft.com/office/drawing/2014/main" id="{32182614-1266-C572-1B7C-9DA7881830D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txBody>
            <a:bodyPr/>
            <a:lstStyle/>
            <a:p>
              <a:endParaRPr lang="en-US"/>
            </a:p>
          </p:txBody>
        </p:sp>
        <p:sp>
          <p:nvSpPr>
            <p:cNvPr id="107" name="Freeform 34">
              <a:extLst>
                <a:ext uri="{FF2B5EF4-FFF2-40B4-BE49-F238E27FC236}">
                  <a16:creationId xmlns:a16="http://schemas.microsoft.com/office/drawing/2014/main" id="{4DFFC921-F028-1E11-0439-80E986F4F5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08" name="Freeform 35">
              <a:extLst>
                <a:ext uri="{FF2B5EF4-FFF2-40B4-BE49-F238E27FC236}">
                  <a16:creationId xmlns:a16="http://schemas.microsoft.com/office/drawing/2014/main" id="{81C70A1F-3139-5EA6-A347-A06F1AAAB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09" name="Freeform 36">
              <a:extLst>
                <a:ext uri="{FF2B5EF4-FFF2-40B4-BE49-F238E27FC236}">
                  <a16:creationId xmlns:a16="http://schemas.microsoft.com/office/drawing/2014/main" id="{AA526533-4CD7-4785-58B1-0717D60A2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10" name="Freeform 37">
              <a:extLst>
                <a:ext uri="{FF2B5EF4-FFF2-40B4-BE49-F238E27FC236}">
                  <a16:creationId xmlns:a16="http://schemas.microsoft.com/office/drawing/2014/main" id="{8B7C84BA-E4BE-3A68-7305-8210C3DAA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11" name="Freeform 38">
              <a:extLst>
                <a:ext uri="{FF2B5EF4-FFF2-40B4-BE49-F238E27FC236}">
                  <a16:creationId xmlns:a16="http://schemas.microsoft.com/office/drawing/2014/main" id="{2CC85EB5-438B-59A3-2C89-71A39DD787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12" name="Freeform 39">
              <a:extLst>
                <a:ext uri="{FF2B5EF4-FFF2-40B4-BE49-F238E27FC236}">
                  <a16:creationId xmlns:a16="http://schemas.microsoft.com/office/drawing/2014/main" id="{86188A65-594B-9E5B-0F9E-B2B7A36F1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13" name="Freeform 40">
              <a:extLst>
                <a:ext uri="{FF2B5EF4-FFF2-40B4-BE49-F238E27FC236}">
                  <a16:creationId xmlns:a16="http://schemas.microsoft.com/office/drawing/2014/main" id="{922D2096-5212-4D4B-87AD-A816693BDB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14" name="Freeform 41">
              <a:extLst>
                <a:ext uri="{FF2B5EF4-FFF2-40B4-BE49-F238E27FC236}">
                  <a16:creationId xmlns:a16="http://schemas.microsoft.com/office/drawing/2014/main" id="{4D67C7CC-8397-6905-EA40-C2E5914E53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15" name="Freeform 42">
              <a:extLst>
                <a:ext uri="{FF2B5EF4-FFF2-40B4-BE49-F238E27FC236}">
                  <a16:creationId xmlns:a16="http://schemas.microsoft.com/office/drawing/2014/main" id="{EE81E299-512A-AB9A-20A2-F9DD2E1DD4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16" name="Freeform 43">
              <a:extLst>
                <a:ext uri="{FF2B5EF4-FFF2-40B4-BE49-F238E27FC236}">
                  <a16:creationId xmlns:a16="http://schemas.microsoft.com/office/drawing/2014/main" id="{C2FBEC80-6153-9599-2CDA-FDED89A4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17" name="Freeform 44">
              <a:extLst>
                <a:ext uri="{FF2B5EF4-FFF2-40B4-BE49-F238E27FC236}">
                  <a16:creationId xmlns:a16="http://schemas.microsoft.com/office/drawing/2014/main" id="{6A8FEFEB-06D1-2753-6F78-1CBB45AFE6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18" name="Rectangle 45">
              <a:extLst>
                <a:ext uri="{FF2B5EF4-FFF2-40B4-BE49-F238E27FC236}">
                  <a16:creationId xmlns:a16="http://schemas.microsoft.com/office/drawing/2014/main" id="{F4B9A2E5-4FAC-B791-E9BD-9125F34F388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txBody>
            <a:bodyPr/>
            <a:lstStyle/>
            <a:p>
              <a:endParaRPr lang="en-US"/>
            </a:p>
          </p:txBody>
        </p:sp>
        <p:sp>
          <p:nvSpPr>
            <p:cNvPr id="119" name="Freeform 46">
              <a:extLst>
                <a:ext uri="{FF2B5EF4-FFF2-40B4-BE49-F238E27FC236}">
                  <a16:creationId xmlns:a16="http://schemas.microsoft.com/office/drawing/2014/main" id="{DF383799-A29F-FFAF-7A7E-ECC04C56D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20" name="Freeform 47">
              <a:extLst>
                <a:ext uri="{FF2B5EF4-FFF2-40B4-BE49-F238E27FC236}">
                  <a16:creationId xmlns:a16="http://schemas.microsoft.com/office/drawing/2014/main" id="{93BD6EC8-255B-538A-F706-42D6D69A03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21" name="Freeform 48">
              <a:extLst>
                <a:ext uri="{FF2B5EF4-FFF2-40B4-BE49-F238E27FC236}">
                  <a16:creationId xmlns:a16="http://schemas.microsoft.com/office/drawing/2014/main" id="{15F78434-0933-7A1A-55A6-441E92D392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22" name="Freeform 49">
              <a:extLst>
                <a:ext uri="{FF2B5EF4-FFF2-40B4-BE49-F238E27FC236}">
                  <a16:creationId xmlns:a16="http://schemas.microsoft.com/office/drawing/2014/main" id="{824AA342-C5D2-8F7F-6FD2-76FA5FFF7D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23" name="Freeform 50">
              <a:extLst>
                <a:ext uri="{FF2B5EF4-FFF2-40B4-BE49-F238E27FC236}">
                  <a16:creationId xmlns:a16="http://schemas.microsoft.com/office/drawing/2014/main" id="{39F4AAED-ADD3-5ABD-9294-02417FC0EB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24" name="Freeform 51">
              <a:extLst>
                <a:ext uri="{FF2B5EF4-FFF2-40B4-BE49-F238E27FC236}">
                  <a16:creationId xmlns:a16="http://schemas.microsoft.com/office/drawing/2014/main" id="{AF4F02E3-A231-8924-A3D8-7A717A6C2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25" name="Freeform 52">
              <a:extLst>
                <a:ext uri="{FF2B5EF4-FFF2-40B4-BE49-F238E27FC236}">
                  <a16:creationId xmlns:a16="http://schemas.microsoft.com/office/drawing/2014/main" id="{AC44A7CF-41B3-B7C1-E590-928DE5257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26" name="Freeform 53">
              <a:extLst>
                <a:ext uri="{FF2B5EF4-FFF2-40B4-BE49-F238E27FC236}">
                  <a16:creationId xmlns:a16="http://schemas.microsoft.com/office/drawing/2014/main" id="{D23AF465-252C-7DDC-CCAB-EFBB06CB98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27" name="Freeform 54">
              <a:extLst>
                <a:ext uri="{FF2B5EF4-FFF2-40B4-BE49-F238E27FC236}">
                  <a16:creationId xmlns:a16="http://schemas.microsoft.com/office/drawing/2014/main" id="{591AED0C-F479-0619-CEFA-B25C31943C3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28" name="Freeform 55">
              <a:extLst>
                <a:ext uri="{FF2B5EF4-FFF2-40B4-BE49-F238E27FC236}">
                  <a16:creationId xmlns:a16="http://schemas.microsoft.com/office/drawing/2014/main" id="{141EBF73-70B8-EF23-B948-ABAA278A4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29" name="Freeform 56">
              <a:extLst>
                <a:ext uri="{FF2B5EF4-FFF2-40B4-BE49-F238E27FC236}">
                  <a16:creationId xmlns:a16="http://schemas.microsoft.com/office/drawing/2014/main" id="{16B14264-AE74-5CD3-9C90-6E78E72B9D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30" name="Freeform 57">
              <a:extLst>
                <a:ext uri="{FF2B5EF4-FFF2-40B4-BE49-F238E27FC236}">
                  <a16:creationId xmlns:a16="http://schemas.microsoft.com/office/drawing/2014/main" id="{7C3E22AA-EEAD-724F-C764-88A81484A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sp>
          <p:nvSpPr>
            <p:cNvPr id="131" name="Freeform 58">
              <a:extLst>
                <a:ext uri="{FF2B5EF4-FFF2-40B4-BE49-F238E27FC236}">
                  <a16:creationId xmlns:a16="http://schemas.microsoft.com/office/drawing/2014/main" id="{003B235E-0689-B11F-FA3D-ADCD9D8800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endParaRPr lang="en-US"/>
            </a:p>
          </p:txBody>
        </p:sp>
      </p:grpSp>
      <p:pic>
        <p:nvPicPr>
          <p:cNvPr id="133" name="Picture 2">
            <a:extLst>
              <a:ext uri="{FF2B5EF4-FFF2-40B4-BE49-F238E27FC236}">
                <a16:creationId xmlns:a16="http://schemas.microsoft.com/office/drawing/2014/main" id="{CB9387F7-5809-1D4A-9D9B-09697D9854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0000"/>
            <a:extLst>
              <a:ext uri="{28A0092B-C50C-407E-A947-70E740481C1C}">
                <a14:useLocalDpi xmlns:a14="http://schemas.microsoft.com/office/drawing/2010/main" val="0"/>
              </a:ext>
            </a:extLst>
          </a:blip>
          <a:srcRect/>
          <a:stretch>
            <a:fillRect/>
          </a:stretch>
        </p:blipFill>
        <p:spPr bwMode="auto">
          <a:xfrm>
            <a:off x="-3" y="-3747"/>
            <a:ext cx="12192003" cy="6858001"/>
          </a:xfrm>
          <a:prstGeom prst="rect">
            <a:avLst/>
          </a:prstGeom>
          <a:noFill/>
          <a:extLst>
            <a:ext uri="{909E8E84-426E-40dd-AFC4-6F175D3DCCD1}">
              <a14:hiddenFill xmlns="" xmlns:a14="http://schemas.microsoft.com/office/drawing/2010/main" xmlns:p14="http://schemas.microsoft.com/office/powerpoint/2010/main" xmlns:a16="http://schemas.microsoft.com/office/drawing/2014/main">
                <a:solidFill>
                  <a:srgbClr val="FFFFFF"/>
                </a:solidFill>
              </a14:hiddenFill>
            </a:ext>
          </a:extLst>
        </p:spPr>
      </p:pic>
      <p:sp>
        <p:nvSpPr>
          <p:cNvPr id="2" name="Title 1">
            <a:extLst>
              <a:ext uri="{FF2B5EF4-FFF2-40B4-BE49-F238E27FC236}">
                <a16:creationId xmlns:a16="http://schemas.microsoft.com/office/drawing/2014/main" id="{2AE13DE3-6BD9-8D3E-43CB-AF258D16E3A6}"/>
              </a:ext>
            </a:extLst>
          </p:cNvPr>
          <p:cNvSpPr>
            <a:spLocks noGrp="1"/>
          </p:cNvSpPr>
          <p:nvPr>
            <p:ph type="title"/>
          </p:nvPr>
        </p:nvSpPr>
        <p:spPr>
          <a:xfrm>
            <a:off x="8000118" y="873596"/>
            <a:ext cx="3213314" cy="2551657"/>
          </a:xfrm>
        </p:spPr>
        <p:txBody>
          <a:bodyPr vert="horz" lIns="91440" tIns="45720" rIns="91440" bIns="45720" rtlCol="0" anchor="b">
            <a:noAutofit/>
          </a:bodyPr>
          <a:lstStyle/>
          <a:p>
            <a:r>
              <a:rPr lang="en-US" sz="4400">
                <a:solidFill>
                  <a:srgbClr val="FFFFFF"/>
                </a:solidFill>
              </a:rPr>
              <a:t>Keypad block Diagram/</a:t>
            </a:r>
            <a:br>
              <a:rPr lang="en-US" sz="4400"/>
            </a:br>
            <a:r>
              <a:rPr lang="en-US" sz="4400">
                <a:solidFill>
                  <a:srgbClr val="FFFFFF"/>
                </a:solidFill>
              </a:rPr>
              <a:t>Flowchart</a:t>
            </a:r>
          </a:p>
        </p:txBody>
      </p:sp>
      <p:sp useBgFill="1">
        <p:nvSpPr>
          <p:cNvPr id="135" name="Round Diagonal Corner Rectangle 6">
            <a:extLst>
              <a:ext uri="{FF2B5EF4-FFF2-40B4-BE49-F238E27FC236}">
                <a16:creationId xmlns:a16="http://schemas.microsoft.com/office/drawing/2014/main" id="{7D455C0D-5144-495D-62B9-87BF10A17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5750B40-E990-2843-B6E3-D991088F3E27}"/>
              </a:ext>
            </a:extLst>
          </p:cNvPr>
          <p:cNvPicPr>
            <a:picLocks noChangeAspect="1"/>
          </p:cNvPicPr>
          <p:nvPr/>
        </p:nvPicPr>
        <p:blipFill>
          <a:blip r:embed="rId6"/>
          <a:stretch>
            <a:fillRect/>
          </a:stretch>
        </p:blipFill>
        <p:spPr>
          <a:xfrm>
            <a:off x="10072358" y="4828032"/>
            <a:ext cx="1953280" cy="1892808"/>
          </a:xfrm>
          <a:prstGeom prst="roundRect">
            <a:avLst/>
          </a:prstGeom>
        </p:spPr>
      </p:pic>
      <p:pic>
        <p:nvPicPr>
          <p:cNvPr id="7" name="Audio 6">
            <a:hlinkClick r:id="" action="ppaction://media"/>
            <a:extLst>
              <a:ext uri="{FF2B5EF4-FFF2-40B4-BE49-F238E27FC236}">
                <a16:creationId xmlns:a16="http://schemas.microsoft.com/office/drawing/2014/main" id="{AF7569C7-C02C-0AC5-C426-4FFE6D7C910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41271" t="-41271" r="-41271" b="-41271"/>
          <a:stretch>
            <a:fillRect/>
          </a:stretch>
        </p:blipFill>
        <p:spPr>
          <a:xfrm>
            <a:off x="9202661" y="5968310"/>
            <a:ext cx="1112774" cy="1112774"/>
          </a:xfrm>
          <a:prstGeom prst="ellipse">
            <a:avLst/>
          </a:prstGeom>
        </p:spPr>
      </p:pic>
      <p:sp>
        <p:nvSpPr>
          <p:cNvPr id="232" name="TextBox 231">
            <a:extLst>
              <a:ext uri="{FF2B5EF4-FFF2-40B4-BE49-F238E27FC236}">
                <a16:creationId xmlns:a16="http://schemas.microsoft.com/office/drawing/2014/main" id="{70DBBC2C-E24C-2CDA-DD39-F9F4E5A1A0FC}"/>
              </a:ext>
            </a:extLst>
          </p:cNvPr>
          <p:cNvSpPr txBox="1"/>
          <p:nvPr/>
        </p:nvSpPr>
        <p:spPr>
          <a:xfrm>
            <a:off x="10459239" y="4467788"/>
            <a:ext cx="1537026" cy="369332"/>
          </a:xfrm>
          <a:prstGeom prst="rect">
            <a:avLst/>
          </a:prstGeom>
          <a:noFill/>
        </p:spPr>
        <p:txBody>
          <a:bodyPr wrap="square" rtlCol="0">
            <a:spAutoFit/>
          </a:bodyPr>
          <a:lstStyle/>
          <a:p>
            <a:r>
              <a:rPr lang="en-US">
                <a:solidFill>
                  <a:schemeClr val="bg1"/>
                </a:solidFill>
              </a:rPr>
              <a:t>Nick (</a:t>
            </a:r>
            <a:r>
              <a:rPr lang="en-US" err="1">
                <a:solidFill>
                  <a:schemeClr val="bg1"/>
                </a:solidFill>
              </a:rPr>
              <a:t>CpE</a:t>
            </a:r>
            <a:r>
              <a:rPr lang="en-US">
                <a:solidFill>
                  <a:schemeClr val="bg1"/>
                </a:solidFill>
              </a:rPr>
              <a:t>)</a:t>
            </a:r>
          </a:p>
        </p:txBody>
      </p:sp>
      <p:pic>
        <p:nvPicPr>
          <p:cNvPr id="6" name="Picture 5" descr="A screenshot of a computer screen&#10;&#10;AI-generated content may be incorrect.">
            <a:extLst>
              <a:ext uri="{FF2B5EF4-FFF2-40B4-BE49-F238E27FC236}">
                <a16:creationId xmlns:a16="http://schemas.microsoft.com/office/drawing/2014/main" id="{1943D63D-C14B-7235-D98F-B97F0C424CC5}"/>
              </a:ext>
            </a:extLst>
          </p:cNvPr>
          <p:cNvPicPr>
            <a:picLocks noChangeAspect="1"/>
          </p:cNvPicPr>
          <p:nvPr/>
        </p:nvPicPr>
        <p:blipFill>
          <a:blip r:embed="rId8"/>
          <a:stretch>
            <a:fillRect/>
          </a:stretch>
        </p:blipFill>
        <p:spPr>
          <a:xfrm>
            <a:off x="1877122" y="914864"/>
            <a:ext cx="4599879" cy="5018979"/>
          </a:xfrm>
          <a:prstGeom prst="rect">
            <a:avLst/>
          </a:prstGeom>
        </p:spPr>
      </p:pic>
    </p:spTree>
    <p:extLst>
      <p:ext uri="{BB962C8B-B14F-4D97-AF65-F5344CB8AC3E}">
        <p14:creationId xmlns:p14="http://schemas.microsoft.com/office/powerpoint/2010/main" val="19817019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0929"/>
    </mc:Choice>
    <mc:Fallback xmlns="">
      <p:transition spd="slow" advTm="60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EF7EDB016B44F4EB7DD7DADB93C9897" ma:contentTypeVersion="14" ma:contentTypeDescription="Create a new document." ma:contentTypeScope="" ma:versionID="dcd86a4d898a6aac279d98d9e36349da">
  <xsd:schema xmlns:xsd="http://www.w3.org/2001/XMLSchema" xmlns:xs="http://www.w3.org/2001/XMLSchema" xmlns:p="http://schemas.microsoft.com/office/2006/metadata/properties" xmlns:ns3="dc4717e9-f184-40bc-bf38-3aaf63d07fa2" xmlns:ns4="61d80c2e-bcbb-49f1-b166-0a7eedf2f971" targetNamespace="http://schemas.microsoft.com/office/2006/metadata/properties" ma:root="true" ma:fieldsID="df1957edcf43597e100372a9fb5e1bfe" ns3:_="" ns4:_="">
    <xsd:import namespace="dc4717e9-f184-40bc-bf38-3aaf63d07fa2"/>
    <xsd:import namespace="61d80c2e-bcbb-49f1-b166-0a7eedf2f971"/>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GenerationTime" minOccurs="0"/>
                <xsd:element ref="ns3:MediaServiceEventHashCode" minOccurs="0"/>
                <xsd:element ref="ns3:MediaServiceSystemTags" minOccurs="0"/>
                <xsd:element ref="ns3:MediaLengthInSecond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4717e9-f184-40bc-bf38-3aaf63d07f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d80c2e-bcbb-49f1-b166-0a7eedf2f97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c4717e9-f184-40bc-bf38-3aaf63d07fa2" xsi:nil="true"/>
  </documentManagement>
</p:properties>
</file>

<file path=customXml/itemProps1.xml><?xml version="1.0" encoding="utf-8"?>
<ds:datastoreItem xmlns:ds="http://schemas.openxmlformats.org/officeDocument/2006/customXml" ds:itemID="{CBC4EE2F-1651-494B-91AB-1C8DF2255677}">
  <ds:schemaRefs>
    <ds:schemaRef ds:uri="http://schemas.microsoft.com/sharepoint/v3/contenttype/forms"/>
  </ds:schemaRefs>
</ds:datastoreItem>
</file>

<file path=customXml/itemProps2.xml><?xml version="1.0" encoding="utf-8"?>
<ds:datastoreItem xmlns:ds="http://schemas.openxmlformats.org/officeDocument/2006/customXml" ds:itemID="{3A937101-FE00-4C98-98A3-A2C9FED9F3F7}">
  <ds:schemaRefs>
    <ds:schemaRef ds:uri="61d80c2e-bcbb-49f1-b166-0a7eedf2f971"/>
    <ds:schemaRef ds:uri="dc4717e9-f184-40bc-bf38-3aaf63d07f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DCCDDF8-7376-4C43-A8EF-7F83B5E1CBAE}">
  <ds:schemaRef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purl.org/dc/terms/"/>
    <ds:schemaRef ds:uri="61d80c2e-bcbb-49f1-b166-0a7eedf2f971"/>
    <ds:schemaRef ds:uri="dc4717e9-f184-40bc-bf38-3aaf63d07fa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TM04033919[[fn=Circuit]]</Template>
  <TotalTime>0</TotalTime>
  <Words>3488</Words>
  <Application>Microsoft Office PowerPoint</Application>
  <PresentationFormat>Widescreen</PresentationFormat>
  <Paragraphs>928</Paragraphs>
  <Slides>39</Slides>
  <Notes>39</Notes>
  <HiddenSlides>0</HiddenSlides>
  <MMClips>39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Aptos</vt:lpstr>
      <vt:lpstr>Arial</vt:lpstr>
      <vt:lpstr>Calibri</vt:lpstr>
      <vt:lpstr>Google Sans</vt:lpstr>
      <vt:lpstr>Symbol</vt:lpstr>
      <vt:lpstr>Times New Roman</vt:lpstr>
      <vt:lpstr>TW Cen MT</vt:lpstr>
      <vt:lpstr>TW Cen MT</vt:lpstr>
      <vt:lpstr>Circuit</vt:lpstr>
      <vt:lpstr>Smart Safe</vt:lpstr>
      <vt:lpstr>Meet the Team</vt:lpstr>
      <vt:lpstr>Motivation and background</vt:lpstr>
      <vt:lpstr>Basic Goals &amp; Objectives</vt:lpstr>
      <vt:lpstr>Advanced goals &amp; Objectives</vt:lpstr>
      <vt:lpstr>Engineering Requirements &amp; Specifications</vt:lpstr>
      <vt:lpstr>Hardware Block Diagram</vt:lpstr>
      <vt:lpstr>Software BLOCK Diagram/ Flowchart</vt:lpstr>
      <vt:lpstr>Keypad block Diagram/ Flowchart</vt:lpstr>
      <vt:lpstr>Final SAFE DESIGN</vt:lpstr>
      <vt:lpstr>Microcontroller/Microprocessor selection</vt:lpstr>
      <vt:lpstr>Keypad Selection</vt:lpstr>
      <vt:lpstr>Fingerprint Sensor Selection</vt:lpstr>
      <vt:lpstr>Lock Mechanism Selection</vt:lpstr>
      <vt:lpstr>Motion Sensor Selection</vt:lpstr>
      <vt:lpstr>Display Selection</vt:lpstr>
      <vt:lpstr>Magnetic door sensor</vt:lpstr>
      <vt:lpstr>Battery Selection</vt:lpstr>
      <vt:lpstr>Linear vs Switching regulators</vt:lpstr>
      <vt:lpstr>Voltage Regulator Selection</vt:lpstr>
      <vt:lpstr>Relay Selection</vt:lpstr>
      <vt:lpstr>Buzzer Selection</vt:lpstr>
      <vt:lpstr>LED SELECTION</vt:lpstr>
      <vt:lpstr>Website Technology Selection</vt:lpstr>
      <vt:lpstr>Email Protocol and Library Selection</vt:lpstr>
      <vt:lpstr>Email Service platform and provider selection</vt:lpstr>
      <vt:lpstr>Software and Hardware program selection</vt:lpstr>
      <vt:lpstr>PCB Design</vt:lpstr>
      <vt:lpstr>PCB Design(CONT.)</vt:lpstr>
      <vt:lpstr>PCB Layout</vt:lpstr>
      <vt:lpstr>PCB Layout</vt:lpstr>
      <vt:lpstr>Final Main PCB Design</vt:lpstr>
      <vt:lpstr>Final Locking Mechanism PCB Design</vt:lpstr>
      <vt:lpstr>Final WEBSITE DESIGN</vt:lpstr>
      <vt:lpstr>Final EMAIL NOTIFICATION SYSTEM </vt:lpstr>
      <vt:lpstr>Work DISTRIBUTION</vt:lpstr>
      <vt:lpstr>Budget and Bill of Materials</vt:lpstr>
      <vt:lpstr>FINAL Progress &amp; Plan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Safe</dc:title>
  <dc:creator>Eric Terry</dc:creator>
  <cp:lastModifiedBy>Lakshmi Katravulapalli</cp:lastModifiedBy>
  <cp:revision>2</cp:revision>
  <dcterms:created xsi:type="dcterms:W3CDTF">2025-01-12T00:22:24Z</dcterms:created>
  <dcterms:modified xsi:type="dcterms:W3CDTF">2025-05-17T20:48:27Z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0x0101008EF7EDB016B44F4EB7DD7DADB93C9897</vt:lpwstr>
  </property>
</Properties>
</file>